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6"/>
  </p:notesMasterIdLst>
  <p:sldIdLst>
    <p:sldId id="275" r:id="rId2"/>
    <p:sldId id="298" r:id="rId3"/>
    <p:sldId id="299" r:id="rId4"/>
    <p:sldId id="311" r:id="rId5"/>
    <p:sldId id="301" r:id="rId6"/>
    <p:sldId id="302" r:id="rId7"/>
    <p:sldId id="303" r:id="rId8"/>
    <p:sldId id="304" r:id="rId9"/>
    <p:sldId id="305" r:id="rId10"/>
    <p:sldId id="306" r:id="rId11"/>
    <p:sldId id="310" r:id="rId12"/>
    <p:sldId id="313" r:id="rId13"/>
    <p:sldId id="315" r:id="rId14"/>
    <p:sldId id="320" r:id="rId15"/>
    <p:sldId id="330" r:id="rId16"/>
    <p:sldId id="329" r:id="rId17"/>
    <p:sldId id="314" r:id="rId18"/>
    <p:sldId id="321" r:id="rId19"/>
    <p:sldId id="338" r:id="rId20"/>
    <p:sldId id="322" r:id="rId21"/>
    <p:sldId id="333" r:id="rId22"/>
    <p:sldId id="334" r:id="rId23"/>
    <p:sldId id="335" r:id="rId24"/>
    <p:sldId id="336" r:id="rId25"/>
    <p:sldId id="328" r:id="rId26"/>
    <p:sldId id="308" r:id="rId27"/>
    <p:sldId id="309" r:id="rId28"/>
    <p:sldId id="312" r:id="rId29"/>
    <p:sldId id="279" r:id="rId30"/>
    <p:sldId id="323" r:id="rId31"/>
    <p:sldId id="332" r:id="rId32"/>
    <p:sldId id="325" r:id="rId33"/>
    <p:sldId id="326" r:id="rId34"/>
    <p:sldId id="327" r:id="rId35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4820" autoAdjust="0"/>
  </p:normalViewPr>
  <p:slideViewPr>
    <p:cSldViewPr snapToGrid="0">
      <p:cViewPr varScale="1">
        <p:scale>
          <a:sx n="83" d="100"/>
          <a:sy n="83" d="100"/>
        </p:scale>
        <p:origin x="163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CF8CE2-C293-4D00-A645-9B5D24482006}" type="datetimeFigureOut">
              <a:rPr lang="de-DE" smtClean="0"/>
              <a:t>15.03.2025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8EE22E-D4F1-40D7-A03F-1C7960DE94E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428404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0644EA-B79B-B1BE-F499-C3AA12388E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2791D1A7-3511-AA76-05E9-E461933124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04AD419A-AB90-77AD-BA04-FC1851166B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8F70C72-A66C-C0C2-ED17-09A4C13C14D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EE22E-D4F1-40D7-A03F-1C7960DE94E4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373367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626A6F-DACD-21D1-B31B-8A44D20FA6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405AB481-519D-12BD-313D-5418BFF1FD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64CD5D56-D85D-A568-B4DF-1FCB7A1BEC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 err="1"/>
              <a:t>Consider</a:t>
            </a:r>
            <a:r>
              <a:rPr lang="de-DE" dirty="0"/>
              <a:t> </a:t>
            </a: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happens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dependence</a:t>
            </a:r>
            <a:r>
              <a:rPr lang="de-DE" dirty="0"/>
              <a:t> </a:t>
            </a:r>
            <a:r>
              <a:rPr lang="de-DE" dirty="0" err="1"/>
              <a:t>increases</a:t>
            </a:r>
            <a:r>
              <a:rPr lang="de-DE" dirty="0"/>
              <a:t> (i.e. </a:t>
            </a:r>
            <a:r>
              <a:rPr lang="de-DE" dirty="0" err="1"/>
              <a:t>when</a:t>
            </a:r>
            <a:r>
              <a:rPr lang="de-DE" dirty="0"/>
              <a:t> tau </a:t>
            </a:r>
            <a:r>
              <a:rPr lang="de-DE" dirty="0" err="1"/>
              <a:t>increases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0.1 to 0.7)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The </a:t>
            </a:r>
            <a:r>
              <a:rPr lang="de-DE" dirty="0" err="1"/>
              <a:t>behavior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generator</a:t>
            </a:r>
            <a:r>
              <a:rPr lang="de-DE" dirty="0"/>
              <a:t> </a:t>
            </a:r>
            <a:r>
              <a:rPr lang="de-DE" dirty="0" err="1"/>
              <a:t>changes</a:t>
            </a:r>
            <a:endParaRPr lang="de-DE" dirty="0"/>
          </a:p>
          <a:p>
            <a:pPr marL="1085850" lvl="2" indent="-171450">
              <a:buFontTx/>
              <a:buChar char="-"/>
            </a:pPr>
            <a:r>
              <a:rPr lang="de-DE" dirty="0"/>
              <a:t>Thus: DENSITY </a:t>
            </a:r>
            <a:r>
              <a:rPr lang="de-DE" dirty="0" err="1"/>
              <a:t>Contour</a:t>
            </a:r>
            <a:r>
              <a:rPr lang="de-DE" dirty="0"/>
              <a:t> </a:t>
            </a:r>
            <a:r>
              <a:rPr lang="de-DE" dirty="0" err="1"/>
              <a:t>plots</a:t>
            </a:r>
            <a:r>
              <a:rPr lang="de-DE" dirty="0"/>
              <a:t> </a:t>
            </a:r>
            <a:r>
              <a:rPr lang="de-DE" dirty="0" err="1"/>
              <a:t>change</a:t>
            </a:r>
            <a:endParaRPr lang="de-DE" dirty="0"/>
          </a:p>
          <a:p>
            <a:pPr marL="628650" lvl="1" indent="-171450">
              <a:buFontTx/>
              <a:buChar char="-"/>
            </a:pPr>
            <a:r>
              <a:rPr lang="de-DE" dirty="0" err="1"/>
              <a:t>Now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difference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copula</a:t>
            </a:r>
            <a:r>
              <a:rPr lang="de-DE" dirty="0"/>
              <a:t> </a:t>
            </a:r>
            <a:r>
              <a:rPr lang="de-DE" dirty="0" err="1"/>
              <a:t>families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clear</a:t>
            </a:r>
            <a:r>
              <a:rPr lang="de-DE" dirty="0"/>
              <a:t>, </a:t>
            </a:r>
            <a:r>
              <a:rPr lang="de-DE" dirty="0" err="1"/>
              <a:t>especially</a:t>
            </a:r>
            <a:r>
              <a:rPr lang="de-DE" dirty="0"/>
              <a:t>,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implied</a:t>
            </a:r>
            <a:r>
              <a:rPr lang="de-DE" dirty="0"/>
              <a:t> </a:t>
            </a:r>
            <a:r>
              <a:rPr lang="de-DE" dirty="0" err="1"/>
              <a:t>behavior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extreme </a:t>
            </a:r>
            <a:r>
              <a:rPr lang="de-DE" dirty="0" err="1"/>
              <a:t>values</a:t>
            </a:r>
            <a:endParaRPr lang="de-DE" dirty="0"/>
          </a:p>
          <a:p>
            <a:pPr marL="1085850" lvl="2" indent="-171450">
              <a:buFontTx/>
              <a:buChar char="-"/>
            </a:pPr>
            <a:r>
              <a:rPr lang="de-DE" dirty="0"/>
              <a:t>Clayton (</a:t>
            </a:r>
            <a:r>
              <a:rPr lang="de-DE" dirty="0" err="1"/>
              <a:t>left</a:t>
            </a:r>
            <a:r>
              <a:rPr lang="de-DE" dirty="0"/>
              <a:t>):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low</a:t>
            </a:r>
            <a:r>
              <a:rPr lang="de-DE" dirty="0"/>
              <a:t> </a:t>
            </a:r>
            <a:r>
              <a:rPr lang="de-DE" dirty="0" err="1"/>
              <a:t>values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u_1, u_2 also </a:t>
            </a:r>
            <a:r>
              <a:rPr lang="de-DE" dirty="0" err="1"/>
              <a:t>tends</a:t>
            </a:r>
            <a:r>
              <a:rPr lang="de-DE" dirty="0"/>
              <a:t> to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small</a:t>
            </a:r>
            <a:r>
              <a:rPr lang="de-DE" dirty="0"/>
              <a:t> </a:t>
            </a:r>
            <a:r>
              <a:rPr lang="de-DE" dirty="0" err="1"/>
              <a:t>values</a:t>
            </a:r>
            <a:r>
              <a:rPr lang="de-DE" dirty="0"/>
              <a:t>. This </a:t>
            </a:r>
            <a:r>
              <a:rPr lang="de-DE" dirty="0" err="1"/>
              <a:t>is</a:t>
            </a:r>
            <a:r>
              <a:rPr lang="de-DE" dirty="0"/>
              <a:t> not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case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large </a:t>
            </a:r>
            <a:r>
              <a:rPr lang="de-DE" dirty="0" err="1"/>
              <a:t>values</a:t>
            </a:r>
            <a:r>
              <a:rPr lang="de-DE" dirty="0"/>
              <a:t> </a:t>
            </a:r>
            <a:r>
              <a:rPr lang="de-DE" dirty="0">
                <a:sym typeface="Wingdings" panose="05000000000000000000" pitchFamily="2" charset="2"/>
              </a:rPr>
              <a:t> LOWER </a:t>
            </a:r>
            <a:r>
              <a:rPr lang="de-DE" dirty="0" err="1">
                <a:sym typeface="Wingdings" panose="05000000000000000000" pitchFamily="2" charset="2"/>
              </a:rPr>
              <a:t>taildependence</a:t>
            </a:r>
            <a:endParaRPr lang="de-DE" dirty="0"/>
          </a:p>
          <a:p>
            <a:pPr marL="1085850" lvl="2" indent="-171450">
              <a:buFontTx/>
              <a:buChar char="-"/>
            </a:pPr>
            <a:r>
              <a:rPr lang="de-DE" dirty="0"/>
              <a:t>Gumbel (</a:t>
            </a:r>
            <a:r>
              <a:rPr lang="de-DE" dirty="0" err="1"/>
              <a:t>right</a:t>
            </a:r>
            <a:r>
              <a:rPr lang="de-DE" dirty="0"/>
              <a:t>): </a:t>
            </a:r>
            <a:r>
              <a:rPr lang="de-DE" dirty="0" err="1"/>
              <a:t>For</a:t>
            </a:r>
            <a:r>
              <a:rPr lang="de-DE" dirty="0"/>
              <a:t> high </a:t>
            </a:r>
            <a:r>
              <a:rPr lang="de-DE" dirty="0" err="1"/>
              <a:t>values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u_1, u_2 also </a:t>
            </a:r>
            <a:r>
              <a:rPr lang="de-DE" dirty="0" err="1"/>
              <a:t>tends</a:t>
            </a:r>
            <a:r>
              <a:rPr lang="de-DE" dirty="0"/>
              <a:t> to </a:t>
            </a:r>
            <a:r>
              <a:rPr lang="de-DE" dirty="0" err="1"/>
              <a:t>have</a:t>
            </a:r>
            <a:r>
              <a:rPr lang="de-DE" dirty="0"/>
              <a:t> large </a:t>
            </a:r>
            <a:r>
              <a:rPr lang="de-DE" dirty="0" err="1"/>
              <a:t>values</a:t>
            </a:r>
            <a:r>
              <a:rPr lang="de-DE" dirty="0"/>
              <a:t>. NOT THE CASE FOR SMALL VALUES? </a:t>
            </a:r>
            <a:r>
              <a:rPr lang="de-DE" dirty="0">
                <a:sym typeface="Wingdings" panose="05000000000000000000" pitchFamily="2" charset="2"/>
              </a:rPr>
              <a:t> UPPER </a:t>
            </a:r>
            <a:r>
              <a:rPr lang="de-DE" dirty="0" err="1">
                <a:sym typeface="Wingdings" panose="05000000000000000000" pitchFamily="2" charset="2"/>
              </a:rPr>
              <a:t>taildependence</a:t>
            </a:r>
            <a:endParaRPr lang="de-DE" dirty="0"/>
          </a:p>
          <a:p>
            <a:pPr marL="1085850" lvl="2" indent="-171450">
              <a:buFontTx/>
              <a:buChar char="-"/>
            </a:pPr>
            <a:r>
              <a:rPr lang="de-DE" dirty="0"/>
              <a:t>Frank (</a:t>
            </a:r>
            <a:r>
              <a:rPr lang="de-DE" dirty="0" err="1"/>
              <a:t>center</a:t>
            </a:r>
            <a:r>
              <a:rPr lang="de-DE" dirty="0"/>
              <a:t>): </a:t>
            </a: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dependence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low</a:t>
            </a:r>
            <a:r>
              <a:rPr lang="de-DE" dirty="0"/>
              <a:t>, </a:t>
            </a:r>
            <a:r>
              <a:rPr lang="de-DE" dirty="0" err="1"/>
              <a:t>nor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high </a:t>
            </a:r>
            <a:r>
              <a:rPr lang="de-DE" dirty="0" err="1"/>
              <a:t>values</a:t>
            </a:r>
            <a:r>
              <a:rPr lang="de-DE" dirty="0"/>
              <a:t> </a:t>
            </a:r>
            <a:r>
              <a:rPr lang="de-DE" dirty="0">
                <a:sym typeface="Wingdings" panose="05000000000000000000" pitchFamily="2" charset="2"/>
              </a:rPr>
              <a:t> NO </a:t>
            </a:r>
            <a:r>
              <a:rPr lang="de-DE" dirty="0" err="1">
                <a:sym typeface="Wingdings" panose="05000000000000000000" pitchFamily="2" charset="2"/>
              </a:rPr>
              <a:t>taildependence</a:t>
            </a:r>
            <a:endParaRPr lang="de-DE" dirty="0">
              <a:sym typeface="Wingdings" panose="05000000000000000000" pitchFamily="2" charset="2"/>
            </a:endParaRPr>
          </a:p>
          <a:p>
            <a:pPr marL="628650" lvl="1" indent="-171450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General </a:t>
            </a:r>
            <a:r>
              <a:rPr lang="de-DE" dirty="0" err="1">
                <a:sym typeface="Wingdings" panose="05000000000000000000" pitchFamily="2" charset="2"/>
              </a:rPr>
              <a:t>tail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dependence</a:t>
            </a:r>
            <a:r>
              <a:rPr lang="de-DE" dirty="0">
                <a:sym typeface="Wingdings" panose="05000000000000000000" pitchFamily="2" charset="2"/>
              </a:rPr>
              <a:t>: „</a:t>
            </a:r>
            <a:r>
              <a:rPr lang="en-US" b="1" dirty="0"/>
              <a:t>Tail dependence</a:t>
            </a:r>
            <a:r>
              <a:rPr lang="en-US" dirty="0"/>
              <a:t> describes the likelihood that extreme values of two (or more) random variables occur together. </a:t>
            </a:r>
            <a:r>
              <a:rPr lang="de-DE" dirty="0">
                <a:sym typeface="Wingdings" panose="05000000000000000000" pitchFamily="2" charset="2"/>
              </a:rPr>
              <a:t>“</a:t>
            </a:r>
          </a:p>
          <a:p>
            <a:pPr marL="171450" lvl="0" indent="-171450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So </a:t>
            </a:r>
            <a:r>
              <a:rPr lang="de-DE" dirty="0" err="1">
                <a:sym typeface="Wingdings" panose="05000000000000000000" pitchFamily="2" charset="2"/>
              </a:rPr>
              <a:t>we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established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what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we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can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tweak</a:t>
            </a:r>
            <a:r>
              <a:rPr lang="de-DE" dirty="0">
                <a:sym typeface="Wingdings" panose="05000000000000000000" pitchFamily="2" charset="2"/>
              </a:rPr>
              <a:t> in a bivariate </a:t>
            </a:r>
            <a:r>
              <a:rPr lang="de-DE" dirty="0" err="1">
                <a:sym typeface="Wingdings" panose="05000000000000000000" pitchFamily="2" charset="2"/>
              </a:rPr>
              <a:t>case</a:t>
            </a:r>
            <a:endParaRPr lang="de-DE" dirty="0">
              <a:sym typeface="Wingdings" panose="05000000000000000000" pitchFamily="2" charset="2"/>
            </a:endParaRPr>
          </a:p>
          <a:p>
            <a:pPr marL="171450" lvl="0" indent="-171450">
              <a:buFontTx/>
              <a:buChar char="-"/>
            </a:pPr>
            <a:r>
              <a:rPr lang="de-DE" dirty="0" err="1">
                <a:sym typeface="Wingdings" panose="05000000000000000000" pitchFamily="2" charset="2"/>
              </a:rPr>
              <a:t>That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is</a:t>
            </a:r>
            <a:r>
              <a:rPr lang="de-DE" dirty="0">
                <a:sym typeface="Wingdings" panose="05000000000000000000" pitchFamily="2" charset="2"/>
              </a:rPr>
              <a:t>, </a:t>
            </a:r>
            <a:r>
              <a:rPr lang="de-DE" dirty="0" err="1">
                <a:sym typeface="Wingdings" panose="05000000000000000000" pitchFamily="2" charset="2"/>
              </a:rPr>
              <a:t>we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know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about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the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building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blocks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for</a:t>
            </a:r>
            <a:r>
              <a:rPr lang="de-DE" dirty="0">
                <a:sym typeface="Wingdings" panose="05000000000000000000" pitchFamily="2" charset="2"/>
              </a:rPr>
              <a:t> a </a:t>
            </a:r>
            <a:r>
              <a:rPr lang="de-DE" dirty="0" err="1">
                <a:sym typeface="Wingdings" panose="05000000000000000000" pitchFamily="2" charset="2"/>
              </a:rPr>
              <a:t>trivariate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copula</a:t>
            </a:r>
            <a:endParaRPr lang="de-DE" dirty="0">
              <a:sym typeface="Wingdings" panose="05000000000000000000" pitchFamily="2" charset="2"/>
            </a:endParaRPr>
          </a:p>
          <a:p>
            <a:pPr marL="171450" lvl="0" indent="-171450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The </a:t>
            </a:r>
            <a:r>
              <a:rPr lang="de-DE" dirty="0" err="1">
                <a:sym typeface="Wingdings" panose="05000000000000000000" pitchFamily="2" charset="2"/>
              </a:rPr>
              <a:t>structure</a:t>
            </a:r>
            <a:r>
              <a:rPr lang="de-DE" dirty="0">
                <a:sym typeface="Wingdings" panose="05000000000000000000" pitchFamily="2" charset="2"/>
              </a:rPr>
              <a:t> in </a:t>
            </a:r>
            <a:r>
              <a:rPr lang="de-DE" dirty="0" err="1">
                <a:sym typeface="Wingdings" panose="05000000000000000000" pitchFamily="2" charset="2"/>
              </a:rPr>
              <a:t>which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we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can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combine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these</a:t>
            </a:r>
            <a:r>
              <a:rPr lang="de-DE" dirty="0">
                <a:sym typeface="Wingdings" panose="05000000000000000000" pitchFamily="2" charset="2"/>
              </a:rPr>
              <a:t> bivariate </a:t>
            </a:r>
            <a:r>
              <a:rPr lang="de-DE" dirty="0" err="1">
                <a:sym typeface="Wingdings" panose="05000000000000000000" pitchFamily="2" charset="2"/>
              </a:rPr>
              <a:t>copulas</a:t>
            </a:r>
            <a:r>
              <a:rPr lang="de-DE" dirty="0">
                <a:sym typeface="Wingdings" panose="05000000000000000000" pitchFamily="2" charset="2"/>
              </a:rPr>
              <a:t> to </a:t>
            </a:r>
            <a:r>
              <a:rPr lang="de-DE" dirty="0" err="1">
                <a:sym typeface="Wingdings" panose="05000000000000000000" pitchFamily="2" charset="2"/>
              </a:rPr>
              <a:t>obtain</a:t>
            </a:r>
            <a:r>
              <a:rPr lang="de-DE" dirty="0">
                <a:sym typeface="Wingdings" panose="05000000000000000000" pitchFamily="2" charset="2"/>
              </a:rPr>
              <a:t> a </a:t>
            </a:r>
            <a:r>
              <a:rPr lang="de-DE" dirty="0" err="1">
                <a:sym typeface="Wingdings" panose="05000000000000000000" pitchFamily="2" charset="2"/>
              </a:rPr>
              <a:t>trivariate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copula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is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now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discussed</a:t>
            </a:r>
            <a:endParaRPr lang="de-DE" dirty="0"/>
          </a:p>
          <a:p>
            <a:pPr marL="171450" indent="-171450">
              <a:buFontTx/>
              <a:buChar char="-"/>
            </a:pP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9EBC2B3-9A37-C9B2-491A-38F00CEEC04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EE22E-D4F1-40D7-A03F-1C7960DE94E4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591923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CDFD25-3618-67CC-12D4-E48482CCBB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1E6DDA7F-4615-3B8A-C663-DE1B51E6AD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46996BFA-2FE0-4B6D-C1B0-481AF628C0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The </a:t>
            </a:r>
            <a:r>
              <a:rPr lang="de-DE" dirty="0" err="1"/>
              <a:t>simplest</a:t>
            </a:r>
            <a:r>
              <a:rPr lang="de-DE" dirty="0"/>
              <a:t> </a:t>
            </a:r>
            <a:r>
              <a:rPr lang="de-DE" dirty="0" err="1"/>
              <a:t>trivariate</a:t>
            </a:r>
            <a:r>
              <a:rPr lang="de-DE" dirty="0"/>
              <a:t> </a:t>
            </a:r>
            <a:r>
              <a:rPr lang="de-DE" dirty="0" err="1"/>
              <a:t>case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trivariate</a:t>
            </a:r>
            <a:r>
              <a:rPr lang="de-DE" dirty="0"/>
              <a:t> AC</a:t>
            </a:r>
          </a:p>
          <a:p>
            <a:pPr marL="171450" indent="-171450">
              <a:buFontTx/>
              <a:buChar char="-"/>
            </a:pPr>
            <a:r>
              <a:rPr lang="de-DE" dirty="0"/>
              <a:t>3 </a:t>
            </a:r>
            <a:r>
              <a:rPr lang="de-DE" dirty="0" err="1"/>
              <a:t>things</a:t>
            </a:r>
            <a:r>
              <a:rPr lang="de-DE" dirty="0"/>
              <a:t> to </a:t>
            </a:r>
            <a:r>
              <a:rPr lang="de-DE" dirty="0" err="1"/>
              <a:t>notice</a:t>
            </a:r>
            <a:r>
              <a:rPr lang="de-DE" dirty="0"/>
              <a:t>: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On top: This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generator</a:t>
            </a:r>
            <a:r>
              <a:rPr lang="de-DE" dirty="0"/>
              <a:t> </a:t>
            </a:r>
            <a:r>
              <a:rPr lang="de-DE" dirty="0" err="1"/>
              <a:t>function</a:t>
            </a:r>
            <a:r>
              <a:rPr lang="de-DE" dirty="0"/>
              <a:t> </a:t>
            </a:r>
            <a:r>
              <a:rPr lang="de-DE" dirty="0" err="1"/>
              <a:t>phi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used</a:t>
            </a:r>
            <a:r>
              <a:rPr lang="de-DE" dirty="0"/>
              <a:t> to </a:t>
            </a:r>
            <a:r>
              <a:rPr lang="de-DE" dirty="0" err="1"/>
              <a:t>build</a:t>
            </a:r>
            <a:r>
              <a:rPr lang="de-DE" dirty="0"/>
              <a:t> a </a:t>
            </a:r>
            <a:r>
              <a:rPr lang="de-DE" dirty="0" err="1"/>
              <a:t>Archimedean</a:t>
            </a:r>
            <a:r>
              <a:rPr lang="de-DE" dirty="0"/>
              <a:t> </a:t>
            </a:r>
            <a:r>
              <a:rPr lang="de-DE" dirty="0" err="1"/>
              <a:t>copula</a:t>
            </a:r>
            <a:endParaRPr lang="de-DE" dirty="0"/>
          </a:p>
          <a:p>
            <a:pPr marL="628650" lvl="1" indent="-171450">
              <a:buFontTx/>
              <a:buChar char="-"/>
            </a:pPr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generator</a:t>
            </a:r>
            <a:r>
              <a:rPr lang="de-DE" dirty="0"/>
              <a:t> </a:t>
            </a:r>
            <a:r>
              <a:rPr lang="de-DE" dirty="0" err="1"/>
              <a:t>functions</a:t>
            </a:r>
            <a:r>
              <a:rPr lang="de-DE" dirty="0"/>
              <a:t> </a:t>
            </a:r>
            <a:r>
              <a:rPr lang="de-DE" dirty="0" err="1"/>
              <a:t>used</a:t>
            </a:r>
            <a:r>
              <a:rPr lang="de-DE" dirty="0"/>
              <a:t> / </a:t>
            </a:r>
            <a:r>
              <a:rPr lang="de-DE" dirty="0" err="1"/>
              <a:t>copulas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see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tree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possibly</a:t>
            </a:r>
            <a:r>
              <a:rPr lang="de-DE" dirty="0"/>
              <a:t> </a:t>
            </a:r>
            <a:r>
              <a:rPr lang="de-DE" dirty="0" err="1"/>
              <a:t>unique</a:t>
            </a:r>
            <a:r>
              <a:rPr lang="de-DE" dirty="0"/>
              <a:t> </a:t>
            </a:r>
            <a:r>
              <a:rPr lang="de-DE" dirty="0" err="1"/>
              <a:t>dependence</a:t>
            </a:r>
            <a:r>
              <a:rPr lang="de-DE" dirty="0"/>
              <a:t> </a:t>
            </a:r>
            <a:r>
              <a:rPr lang="de-DE" dirty="0" err="1"/>
              <a:t>structures</a:t>
            </a:r>
            <a:endParaRPr lang="de-DE" dirty="0"/>
          </a:p>
          <a:p>
            <a:pPr marL="1085850" lvl="2" indent="-171450">
              <a:buFontTx/>
              <a:buChar char="-"/>
            </a:pPr>
            <a:r>
              <a:rPr lang="de-DE" dirty="0"/>
              <a:t>Here: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C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tree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AC </a:t>
            </a:r>
            <a:r>
              <a:rPr lang="de-DE" dirty="0" err="1"/>
              <a:t>implies</a:t>
            </a:r>
            <a:r>
              <a:rPr lang="de-DE" dirty="0"/>
              <a:t> all </a:t>
            </a:r>
            <a:r>
              <a:rPr lang="de-DE" dirty="0" err="1"/>
              <a:t>three</a:t>
            </a:r>
            <a:r>
              <a:rPr lang="de-DE" dirty="0"/>
              <a:t> variables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same </a:t>
            </a:r>
            <a:r>
              <a:rPr lang="de-DE" dirty="0" err="1"/>
              <a:t>dependence</a:t>
            </a:r>
            <a:endParaRPr lang="de-DE" dirty="0"/>
          </a:p>
          <a:p>
            <a:pPr marL="1085850" lvl="2" indent="-171450">
              <a:buFontTx/>
              <a:buChar char="-"/>
            </a:pPr>
            <a:r>
              <a:rPr lang="de-DE" dirty="0"/>
              <a:t>Also: </a:t>
            </a:r>
            <a:r>
              <a:rPr lang="de-DE" dirty="0" err="1"/>
              <a:t>Exchangeability</a:t>
            </a:r>
            <a:r>
              <a:rPr lang="de-DE" dirty="0"/>
              <a:t>: </a:t>
            </a:r>
            <a:r>
              <a:rPr lang="de-DE" dirty="0" err="1"/>
              <a:t>Changing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order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plug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us</a:t>
            </a:r>
            <a:r>
              <a:rPr lang="de-DE" dirty="0"/>
              <a:t> </a:t>
            </a:r>
            <a:r>
              <a:rPr lang="de-DE" dirty="0" err="1"/>
              <a:t>does</a:t>
            </a:r>
            <a:r>
              <a:rPr lang="de-DE" dirty="0"/>
              <a:t> not </a:t>
            </a:r>
            <a:r>
              <a:rPr lang="de-DE" dirty="0" err="1"/>
              <a:t>change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value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C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This </a:t>
            </a:r>
            <a:r>
              <a:rPr lang="de-DE" dirty="0" err="1"/>
              <a:t>implies</a:t>
            </a:r>
            <a:r>
              <a:rPr lang="de-DE" dirty="0"/>
              <a:t> a </a:t>
            </a:r>
            <a:r>
              <a:rPr lang="de-DE" dirty="0" err="1"/>
              <a:t>limitation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:</a:t>
            </a:r>
          </a:p>
          <a:p>
            <a:pPr marL="1085850" lvl="2" indent="-171450">
              <a:buFontTx/>
              <a:buChar char="-"/>
            </a:pPr>
            <a:r>
              <a:rPr lang="de-DE" dirty="0" err="1"/>
              <a:t>Assuming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true</a:t>
            </a:r>
            <a:r>
              <a:rPr lang="de-DE" dirty="0"/>
              <a:t> </a:t>
            </a:r>
            <a:r>
              <a:rPr lang="de-DE" dirty="0" err="1"/>
              <a:t>copuls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simple AC,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needs</a:t>
            </a:r>
            <a:r>
              <a:rPr lang="de-DE" dirty="0"/>
              <a:t> to </a:t>
            </a:r>
            <a:r>
              <a:rPr lang="de-DE" dirty="0" err="1"/>
              <a:t>suggest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same type AND </a:t>
            </a:r>
            <a:r>
              <a:rPr lang="de-DE" dirty="0" err="1"/>
              <a:t>strength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dependence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variables</a:t>
            </a:r>
          </a:p>
          <a:p>
            <a:pPr marL="1543050" lvl="3" indent="-171450">
              <a:buFontTx/>
              <a:buChar char="-"/>
            </a:pPr>
            <a:r>
              <a:rPr lang="de-DE" dirty="0"/>
              <a:t>(Also </a:t>
            </a:r>
            <a:r>
              <a:rPr lang="de-DE" dirty="0" err="1"/>
              <a:t>strength</a:t>
            </a:r>
            <a:r>
              <a:rPr lang="de-DE" dirty="0"/>
              <a:t>, </a:t>
            </a:r>
            <a:r>
              <a:rPr lang="de-DE" dirty="0" err="1"/>
              <a:t>bc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generator</a:t>
            </a:r>
            <a:r>
              <a:rPr lang="de-DE" dirty="0"/>
              <a:t> </a:t>
            </a:r>
            <a:r>
              <a:rPr lang="de-DE" dirty="0" err="1"/>
              <a:t>function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used</a:t>
            </a:r>
            <a:r>
              <a:rPr lang="de-DE" dirty="0"/>
              <a:t> and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parameter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generator</a:t>
            </a:r>
            <a:r>
              <a:rPr lang="de-DE" dirty="0"/>
              <a:t> </a:t>
            </a:r>
            <a:r>
              <a:rPr lang="de-DE" dirty="0" err="1"/>
              <a:t>depends</a:t>
            </a:r>
            <a:r>
              <a:rPr lang="de-DE" dirty="0"/>
              <a:t> on </a:t>
            </a:r>
            <a:r>
              <a:rPr lang="de-DE" dirty="0" err="1"/>
              <a:t>strength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dependence</a:t>
            </a:r>
            <a:r>
              <a:rPr lang="de-DE" dirty="0"/>
              <a:t>)</a:t>
            </a:r>
          </a:p>
          <a:p>
            <a:pPr marL="1085850" lvl="2" indent="-171450">
              <a:buFontTx/>
              <a:buChar char="-"/>
            </a:pP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us</a:t>
            </a:r>
            <a:r>
              <a:rPr lang="de-DE" dirty="0"/>
              <a:t>: Fitting a simple AC </a:t>
            </a:r>
            <a:r>
              <a:rPr lang="de-DE" dirty="0" err="1"/>
              <a:t>implies</a:t>
            </a:r>
            <a:r>
              <a:rPr lang="de-DE" dirty="0"/>
              <a:t> </a:t>
            </a:r>
            <a:r>
              <a:rPr lang="de-DE" dirty="0" err="1"/>
              <a:t>assumption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correlation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peak</a:t>
            </a:r>
            <a:r>
              <a:rPr lang="de-DE" dirty="0"/>
              <a:t>, </a:t>
            </a:r>
            <a:r>
              <a:rPr lang="de-DE" dirty="0" err="1"/>
              <a:t>volume</a:t>
            </a:r>
            <a:r>
              <a:rPr lang="de-DE" dirty="0"/>
              <a:t> and </a:t>
            </a:r>
            <a:r>
              <a:rPr lang="de-DE" dirty="0" err="1"/>
              <a:t>duration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identical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695155D-BC9A-5856-F68E-8B59948BA6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EE22E-D4F1-40D7-A03F-1C7960DE94E4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79148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268D6B-5C52-B6C1-4A85-0ADCFAF5A7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EE1C3379-0726-2A01-04B1-970E02278FE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DD824C92-4F8B-F7E2-8337-64DBCE042E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NACs: As </a:t>
            </a:r>
            <a:r>
              <a:rPr lang="de-DE" dirty="0" err="1"/>
              <a:t>name</a:t>
            </a:r>
            <a:r>
              <a:rPr lang="de-DE" dirty="0"/>
              <a:t> </a:t>
            </a:r>
            <a:r>
              <a:rPr lang="de-DE" dirty="0" err="1"/>
              <a:t>suggests</a:t>
            </a:r>
            <a:r>
              <a:rPr lang="de-DE" dirty="0"/>
              <a:t>,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nest</a:t>
            </a:r>
            <a:r>
              <a:rPr lang="de-DE" dirty="0"/>
              <a:t> </a:t>
            </a:r>
            <a:r>
              <a:rPr lang="de-DE" dirty="0" err="1"/>
              <a:t>copulas</a:t>
            </a: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In </a:t>
            </a:r>
            <a:r>
              <a:rPr lang="de-DE" dirty="0" err="1"/>
              <a:t>trivariate</a:t>
            </a:r>
            <a:r>
              <a:rPr lang="de-DE" dirty="0"/>
              <a:t>: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nest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bivariate </a:t>
            </a:r>
            <a:r>
              <a:rPr lang="de-DE" dirty="0" err="1"/>
              <a:t>copulas</a:t>
            </a:r>
            <a:r>
              <a:rPr lang="de-DE" dirty="0"/>
              <a:t> </a:t>
            </a:r>
            <a:r>
              <a:rPr lang="de-DE" dirty="0" err="1"/>
              <a:t>resulting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tree</a:t>
            </a:r>
            <a:r>
              <a:rPr lang="de-DE" dirty="0"/>
              <a:t> </a:t>
            </a:r>
            <a:r>
              <a:rPr lang="de-DE" dirty="0" err="1"/>
              <a:t>above</a:t>
            </a:r>
            <a:endParaRPr lang="de-DE" dirty="0"/>
          </a:p>
          <a:p>
            <a:pPr marL="628650" lvl="1" indent="-171450">
              <a:buFontTx/>
              <a:buChar char="-"/>
            </a:pPr>
            <a:r>
              <a:rPr lang="de-DE" dirty="0" err="1"/>
              <a:t>Applying</a:t>
            </a:r>
            <a:r>
              <a:rPr lang="de-DE" dirty="0"/>
              <a:t> </a:t>
            </a:r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copulas</a:t>
            </a:r>
            <a:r>
              <a:rPr lang="de-DE" dirty="0"/>
              <a:t> = </a:t>
            </a:r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unique</a:t>
            </a:r>
            <a:r>
              <a:rPr lang="de-DE" dirty="0"/>
              <a:t> </a:t>
            </a:r>
            <a:r>
              <a:rPr lang="de-DE" dirty="0" err="1"/>
              <a:t>dependence</a:t>
            </a:r>
            <a:r>
              <a:rPr lang="de-DE" dirty="0"/>
              <a:t>:</a:t>
            </a:r>
          </a:p>
          <a:p>
            <a:pPr marL="1085850" lvl="2" indent="-171450">
              <a:buFontTx/>
              <a:buChar char="-"/>
            </a:pPr>
            <a:r>
              <a:rPr lang="de-DE" dirty="0" err="1"/>
              <a:t>For</a:t>
            </a:r>
            <a:r>
              <a:rPr lang="de-DE" dirty="0"/>
              <a:t> THREE variables,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display</a:t>
            </a:r>
            <a:r>
              <a:rPr lang="de-DE" dirty="0"/>
              <a:t> TWO </a:t>
            </a:r>
            <a:r>
              <a:rPr lang="de-DE" dirty="0" err="1"/>
              <a:t>unique</a:t>
            </a:r>
            <a:r>
              <a:rPr lang="de-DE" dirty="0"/>
              <a:t> </a:t>
            </a:r>
            <a:r>
              <a:rPr lang="de-DE" dirty="0" err="1"/>
              <a:t>dependence</a:t>
            </a:r>
            <a:r>
              <a:rPr lang="de-DE" dirty="0"/>
              <a:t> </a:t>
            </a:r>
            <a:r>
              <a:rPr lang="de-DE" dirty="0" err="1"/>
              <a:t>structure</a:t>
            </a:r>
            <a:endParaRPr lang="de-DE" dirty="0"/>
          </a:p>
          <a:p>
            <a:pPr marL="628650" lvl="1" indent="-171450">
              <a:buFontTx/>
              <a:buChar char="-"/>
            </a:pPr>
            <a:r>
              <a:rPr lang="de-DE" dirty="0"/>
              <a:t>Limitation </a:t>
            </a:r>
            <a:r>
              <a:rPr lang="de-DE" dirty="0" err="1"/>
              <a:t>here</a:t>
            </a:r>
            <a:r>
              <a:rPr lang="de-DE" dirty="0"/>
              <a:t>: </a:t>
            </a:r>
          </a:p>
          <a:p>
            <a:pPr marL="1085850" lvl="2" indent="-171450">
              <a:buFontTx/>
              <a:buChar char="-"/>
            </a:pPr>
            <a:r>
              <a:rPr lang="de-DE" dirty="0" err="1"/>
              <a:t>Partically</a:t>
            </a:r>
            <a:r>
              <a:rPr lang="de-DE" dirty="0"/>
              <a:t> </a:t>
            </a:r>
            <a:r>
              <a:rPr lang="de-DE" dirty="0" err="1"/>
              <a:t>exchangeability</a:t>
            </a:r>
            <a:r>
              <a:rPr lang="de-DE" dirty="0"/>
              <a:t>: Order in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plug</a:t>
            </a:r>
            <a:r>
              <a:rPr lang="de-DE" dirty="0"/>
              <a:t> u2 and u3 in </a:t>
            </a:r>
            <a:r>
              <a:rPr lang="de-DE" dirty="0" err="1"/>
              <a:t>does</a:t>
            </a:r>
            <a:r>
              <a:rPr lang="de-DE" dirty="0"/>
              <a:t> not matter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Thus: </a:t>
            </a:r>
            <a:r>
              <a:rPr lang="de-DE" dirty="0" err="1"/>
              <a:t>Applying</a:t>
            </a:r>
            <a:r>
              <a:rPr lang="de-DE" dirty="0"/>
              <a:t> NACs </a:t>
            </a:r>
            <a:r>
              <a:rPr lang="de-DE" dirty="0" err="1"/>
              <a:t>implies</a:t>
            </a:r>
            <a:r>
              <a:rPr lang="de-DE" dirty="0"/>
              <a:t> </a:t>
            </a:r>
            <a:r>
              <a:rPr lang="de-DE" dirty="0" err="1"/>
              <a:t>assumption</a:t>
            </a:r>
            <a:r>
              <a:rPr lang="de-DE" dirty="0"/>
              <a:t> hat 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dependence</a:t>
            </a:r>
            <a:r>
              <a:rPr lang="de-DE" dirty="0"/>
              <a:t> </a:t>
            </a:r>
            <a:r>
              <a:rPr lang="de-DE" dirty="0" err="1"/>
              <a:t>structures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same</a:t>
            </a:r>
          </a:p>
          <a:p>
            <a:pPr marL="1085850" lvl="2" indent="-171450">
              <a:buFontTx/>
              <a:buChar char="-"/>
            </a:pPr>
            <a:r>
              <a:rPr lang="de-DE" dirty="0"/>
              <a:t>As </a:t>
            </a:r>
            <a:r>
              <a:rPr lang="de-DE" dirty="0" err="1"/>
              <a:t>seen</a:t>
            </a:r>
            <a:r>
              <a:rPr lang="de-DE" dirty="0"/>
              <a:t> in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part</a:t>
            </a:r>
            <a:r>
              <a:rPr lang="de-DE" dirty="0"/>
              <a:t>,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not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case</a:t>
            </a:r>
            <a:r>
              <a:rPr lang="de-DE" dirty="0"/>
              <a:t> </a:t>
            </a:r>
          </a:p>
          <a:p>
            <a:pPr marL="1085850" lvl="2" indent="-171450">
              <a:buFontTx/>
              <a:buChar char="-"/>
            </a:pPr>
            <a:r>
              <a:rPr lang="de-DE" dirty="0"/>
              <a:t>Thus,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extend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paper</a:t>
            </a:r>
            <a:r>
              <a:rPr lang="de-DE" dirty="0"/>
              <a:t> </a:t>
            </a:r>
            <a:r>
              <a:rPr lang="de-DE" dirty="0" err="1"/>
              <a:t>copula</a:t>
            </a:r>
            <a:r>
              <a:rPr lang="de-DE" dirty="0"/>
              <a:t> </a:t>
            </a:r>
            <a:r>
              <a:rPr lang="de-DE" dirty="0" err="1"/>
              <a:t>approach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VINE </a:t>
            </a:r>
            <a:r>
              <a:rPr lang="de-DE" dirty="0" err="1"/>
              <a:t>copulas</a:t>
            </a:r>
            <a:endParaRPr lang="de-DE" dirty="0"/>
          </a:p>
          <a:p>
            <a:pPr marL="1085850" lvl="2" indent="-171450">
              <a:buFontTx/>
              <a:buChar char="-"/>
            </a:pPr>
            <a:r>
              <a:rPr lang="de-DE" dirty="0"/>
              <a:t>Also </a:t>
            </a:r>
            <a:r>
              <a:rPr lang="de-DE" dirty="0" err="1"/>
              <a:t>paper</a:t>
            </a:r>
            <a:r>
              <a:rPr lang="de-DE" dirty="0"/>
              <a:t> </a:t>
            </a:r>
            <a:r>
              <a:rPr lang="de-DE" dirty="0" err="1"/>
              <a:t>citique</a:t>
            </a:r>
            <a:r>
              <a:rPr lang="de-DE" dirty="0"/>
              <a:t> </a:t>
            </a:r>
            <a:r>
              <a:rPr lang="de-DE" dirty="0" err="1"/>
              <a:t>here</a:t>
            </a:r>
            <a:r>
              <a:rPr lang="de-DE" dirty="0"/>
              <a:t>: </a:t>
            </a:r>
          </a:p>
          <a:p>
            <a:pPr marL="1543050" lvl="3" indent="-171450">
              <a:buFontTx/>
              <a:buChar char="-"/>
            </a:pPr>
            <a:r>
              <a:rPr lang="de-DE" dirty="0" err="1"/>
              <a:t>They</a:t>
            </a:r>
            <a:r>
              <a:rPr lang="de-DE" dirty="0"/>
              <a:t> </a:t>
            </a:r>
            <a:r>
              <a:rPr lang="de-DE" dirty="0" err="1"/>
              <a:t>applied</a:t>
            </a:r>
            <a:r>
              <a:rPr lang="de-DE" dirty="0"/>
              <a:t> NACs </a:t>
            </a:r>
            <a:r>
              <a:rPr lang="de-DE" dirty="0" err="1"/>
              <a:t>even</a:t>
            </a:r>
            <a:r>
              <a:rPr lang="de-DE" dirty="0"/>
              <a:t> </a:t>
            </a:r>
            <a:r>
              <a:rPr lang="de-DE" dirty="0" err="1"/>
              <a:t>tho</a:t>
            </a:r>
            <a:r>
              <a:rPr lang="de-DE" dirty="0"/>
              <a:t> (</a:t>
            </a:r>
            <a:r>
              <a:rPr lang="de-DE" dirty="0" err="1"/>
              <a:t>black</a:t>
            </a:r>
            <a:r>
              <a:rPr lang="de-DE" dirty="0"/>
              <a:t> </a:t>
            </a:r>
            <a:r>
              <a:rPr lang="de-DE" dirty="0" err="1"/>
              <a:t>dots</a:t>
            </a:r>
            <a:r>
              <a:rPr lang="de-DE" dirty="0"/>
              <a:t> in </a:t>
            </a:r>
            <a:r>
              <a:rPr lang="de-DE" dirty="0" err="1"/>
              <a:t>boxplots</a:t>
            </a:r>
            <a:r>
              <a:rPr lang="de-DE" dirty="0"/>
              <a:t>) </a:t>
            </a:r>
            <a:r>
              <a:rPr lang="de-DE" dirty="0" err="1"/>
              <a:t>assumptions</a:t>
            </a:r>
            <a:r>
              <a:rPr lang="de-DE" dirty="0"/>
              <a:t> </a:t>
            </a:r>
            <a:r>
              <a:rPr lang="de-DE" dirty="0" err="1"/>
              <a:t>were</a:t>
            </a:r>
            <a:r>
              <a:rPr lang="de-DE" dirty="0"/>
              <a:t> </a:t>
            </a:r>
            <a:r>
              <a:rPr lang="de-DE" dirty="0" err="1"/>
              <a:t>too</a:t>
            </a:r>
            <a:r>
              <a:rPr lang="de-DE" dirty="0"/>
              <a:t> </a:t>
            </a:r>
            <a:r>
              <a:rPr lang="de-DE" dirty="0" err="1"/>
              <a:t>restrictive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D9AAF48-F652-CD96-3ECB-ACBF8BF0F77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EE22E-D4F1-40D7-A03F-1C7960DE94E4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838118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8836B0-E612-147B-C568-54ED9DD256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1439C49C-3551-354C-296E-0DDFCA3CF6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014A1764-C1BD-CA93-02E8-5D6A77335D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Note, 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above</a:t>
            </a:r>
            <a:r>
              <a:rPr lang="de-DE" dirty="0"/>
              <a:t> </a:t>
            </a:r>
            <a:r>
              <a:rPr lang="de-DE" dirty="0" err="1"/>
              <a:t>function</a:t>
            </a:r>
            <a:r>
              <a:rPr lang="de-DE" dirty="0"/>
              <a:t> </a:t>
            </a:r>
            <a:r>
              <a:rPr lang="de-DE" dirty="0" err="1"/>
              <a:t>now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copula</a:t>
            </a:r>
            <a:r>
              <a:rPr lang="de-DE" dirty="0"/>
              <a:t> </a:t>
            </a:r>
            <a:r>
              <a:rPr lang="de-DE" dirty="0" err="1"/>
              <a:t>density</a:t>
            </a: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 err="1"/>
              <a:t>Obtain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copula</a:t>
            </a:r>
            <a:r>
              <a:rPr lang="de-DE" dirty="0"/>
              <a:t> </a:t>
            </a:r>
            <a:r>
              <a:rPr lang="de-DE" dirty="0" err="1"/>
              <a:t>itself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integration</a:t>
            </a:r>
            <a:r>
              <a:rPr lang="de-DE" dirty="0"/>
              <a:t>, but just a </a:t>
            </a:r>
            <a:r>
              <a:rPr lang="de-DE" dirty="0" err="1"/>
              <a:t>side</a:t>
            </a:r>
            <a:r>
              <a:rPr lang="de-DE" dirty="0"/>
              <a:t> </a:t>
            </a:r>
            <a:r>
              <a:rPr lang="de-DE" dirty="0" err="1"/>
              <a:t>note</a:t>
            </a:r>
            <a:r>
              <a:rPr lang="de-DE" dirty="0"/>
              <a:t>. Not </a:t>
            </a:r>
            <a:r>
              <a:rPr lang="de-DE" dirty="0" err="1"/>
              <a:t>really</a:t>
            </a:r>
            <a:r>
              <a:rPr lang="de-DE" dirty="0"/>
              <a:t> relevant </a:t>
            </a:r>
            <a:r>
              <a:rPr lang="de-DE" dirty="0" err="1"/>
              <a:t>now</a:t>
            </a:r>
            <a:endParaRPr lang="de-DE" dirty="0"/>
          </a:p>
          <a:p>
            <a:pPr marL="171450" indent="-171450">
              <a:buFontTx/>
              <a:buChar char="-"/>
            </a:pP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Vines</a:t>
            </a:r>
          </a:p>
          <a:p>
            <a:pPr marL="628650" lvl="1" indent="-171450">
              <a:buFontTx/>
              <a:buChar char="-"/>
            </a:pP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nesting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copulas</a:t>
            </a:r>
            <a:endParaRPr lang="de-DE" dirty="0"/>
          </a:p>
          <a:p>
            <a:pPr marL="628650" lvl="1" indent="-171450">
              <a:buFontTx/>
              <a:buChar char="-"/>
            </a:pPr>
            <a:r>
              <a:rPr lang="de-DE" dirty="0" err="1"/>
              <a:t>Instead</a:t>
            </a:r>
            <a:r>
              <a:rPr lang="de-DE" dirty="0"/>
              <a:t>: 3 bivariate </a:t>
            </a:r>
            <a:r>
              <a:rPr lang="de-DE" dirty="0" err="1"/>
              <a:t>copulas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being</a:t>
            </a:r>
            <a:r>
              <a:rPr lang="de-DE" dirty="0"/>
              <a:t> a </a:t>
            </a:r>
            <a:r>
              <a:rPr lang="de-DE" dirty="0" err="1"/>
              <a:t>conditional</a:t>
            </a:r>
            <a:r>
              <a:rPr lang="de-DE" dirty="0"/>
              <a:t> </a:t>
            </a:r>
            <a:r>
              <a:rPr lang="de-DE" dirty="0" err="1"/>
              <a:t>copula</a:t>
            </a:r>
            <a:endParaRPr lang="de-DE" dirty="0"/>
          </a:p>
          <a:p>
            <a:pPr marL="171450" lvl="0" indent="-171450">
              <a:buFontTx/>
              <a:buChar char="-"/>
            </a:pPr>
            <a:r>
              <a:rPr lang="de-DE" dirty="0" err="1"/>
              <a:t>Applying</a:t>
            </a:r>
            <a:r>
              <a:rPr lang="de-DE" dirty="0"/>
              <a:t> # </a:t>
            </a:r>
            <a:r>
              <a:rPr lang="de-DE" dirty="0" err="1"/>
              <a:t>cops</a:t>
            </a:r>
            <a:r>
              <a:rPr lang="de-DE" dirty="0"/>
              <a:t> = # </a:t>
            </a:r>
            <a:r>
              <a:rPr lang="de-DE" dirty="0" err="1"/>
              <a:t>unique</a:t>
            </a:r>
            <a:r>
              <a:rPr lang="de-DE" dirty="0"/>
              <a:t> </a:t>
            </a:r>
            <a:r>
              <a:rPr lang="de-DE" dirty="0" err="1"/>
              <a:t>dependence</a:t>
            </a:r>
            <a:r>
              <a:rPr lang="de-DE" dirty="0"/>
              <a:t> </a:t>
            </a:r>
            <a:r>
              <a:rPr lang="de-DE" dirty="0">
                <a:sym typeface="Wingdings" panose="05000000000000000000" pitchFamily="2" charset="2"/>
              </a:rPr>
              <a:t> </a:t>
            </a:r>
            <a:r>
              <a:rPr lang="de-DE" dirty="0" err="1">
                <a:sym typeface="Wingdings" panose="05000000000000000000" pitchFamily="2" charset="2"/>
              </a:rPr>
              <a:t>We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have</a:t>
            </a:r>
            <a:r>
              <a:rPr lang="de-DE" dirty="0">
                <a:sym typeface="Wingdings" panose="05000000000000000000" pitchFamily="2" charset="2"/>
              </a:rPr>
              <a:t> 3 </a:t>
            </a:r>
            <a:r>
              <a:rPr lang="de-DE" dirty="0" err="1">
                <a:sym typeface="Wingdings" panose="05000000000000000000" pitchFamily="2" charset="2"/>
              </a:rPr>
              <a:t>unique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dependence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structure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that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is</a:t>
            </a:r>
            <a:r>
              <a:rPr lang="de-DE" dirty="0">
                <a:sym typeface="Wingdings" panose="05000000000000000000" pitchFamily="2" charset="2"/>
              </a:rPr>
              <a:t>, </a:t>
            </a:r>
            <a:r>
              <a:rPr lang="de-DE" dirty="0" err="1">
                <a:sym typeface="Wingdings" panose="05000000000000000000" pitchFamily="2" charset="2"/>
              </a:rPr>
              <a:t>we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can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unique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model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every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dependence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structure</a:t>
            </a:r>
            <a:r>
              <a:rPr lang="de-DE" dirty="0">
                <a:sym typeface="Wingdings" panose="05000000000000000000" pitchFamily="2" charset="2"/>
              </a:rPr>
              <a:t> in </a:t>
            </a:r>
            <a:r>
              <a:rPr lang="de-DE" dirty="0" err="1">
                <a:sym typeface="Wingdings" panose="05000000000000000000" pitchFamily="2" charset="2"/>
              </a:rPr>
              <a:t>the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data</a:t>
            </a:r>
            <a:r>
              <a:rPr lang="de-DE" dirty="0">
                <a:sym typeface="Wingdings" panose="05000000000000000000" pitchFamily="2" charset="2"/>
              </a:rPr>
              <a:t>!</a:t>
            </a:r>
          </a:p>
          <a:p>
            <a:pPr marL="628650" lvl="1" indent="-171450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i.e. NO </a:t>
            </a:r>
            <a:r>
              <a:rPr lang="de-DE" dirty="0" err="1">
                <a:sym typeface="Wingdings" panose="05000000000000000000" pitchFamily="2" charset="2"/>
              </a:rPr>
              <a:t>limitation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for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dependence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strcutre</a:t>
            </a:r>
            <a:r>
              <a:rPr lang="de-DE" dirty="0">
                <a:sym typeface="Wingdings" panose="05000000000000000000" pitchFamily="2" charset="2"/>
              </a:rPr>
              <a:t>  Well </a:t>
            </a:r>
            <a:r>
              <a:rPr lang="de-DE" dirty="0" err="1">
                <a:sym typeface="Wingdings" panose="05000000000000000000" pitchFamily="2" charset="2"/>
              </a:rPr>
              <a:t>suited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for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our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case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as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seen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before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from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the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correlation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boxplots</a:t>
            </a:r>
            <a:endParaRPr lang="de-DE" dirty="0">
              <a:sym typeface="Wingdings" panose="05000000000000000000" pitchFamily="2" charset="2"/>
            </a:endParaRPr>
          </a:p>
          <a:p>
            <a:pPr marL="0" indent="0">
              <a:buFontTx/>
              <a:buNone/>
            </a:pPr>
            <a:endParaRPr lang="de-DE" dirty="0"/>
          </a:p>
          <a:p>
            <a:pPr marL="0" indent="0">
              <a:buFontTx/>
              <a:buNone/>
            </a:pPr>
            <a:r>
              <a:rPr lang="de-DE" dirty="0"/>
              <a:t>Takeaways / </a:t>
            </a:r>
            <a:r>
              <a:rPr lang="de-DE" dirty="0" err="1"/>
              <a:t>Expectation</a:t>
            </a:r>
            <a:r>
              <a:rPr lang="de-DE" dirty="0"/>
              <a:t>:</a:t>
            </a:r>
          </a:p>
          <a:p>
            <a:pPr marL="171450" indent="-171450">
              <a:buFontTx/>
              <a:buChar char="-"/>
            </a:pPr>
            <a:r>
              <a:rPr lang="de-DE" dirty="0"/>
              <a:t>Seen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,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anticipate</a:t>
            </a:r>
            <a:r>
              <a:rPr lang="de-DE" dirty="0"/>
              <a:t> 3 different </a:t>
            </a:r>
            <a:r>
              <a:rPr lang="de-DE" dirty="0" err="1"/>
              <a:t>strength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dependence</a:t>
            </a:r>
            <a:r>
              <a:rPr lang="de-DE" dirty="0"/>
              <a:t> </a:t>
            </a:r>
          </a:p>
          <a:p>
            <a:pPr marL="171450" indent="-171450">
              <a:buFontTx/>
              <a:buChar char="-"/>
            </a:pP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expect</a:t>
            </a:r>
            <a:r>
              <a:rPr lang="de-DE" dirty="0"/>
              <a:t> </a:t>
            </a:r>
            <a:r>
              <a:rPr lang="de-DE" dirty="0" err="1"/>
              <a:t>Acs</a:t>
            </a:r>
            <a:r>
              <a:rPr lang="de-DE" dirty="0"/>
              <a:t> and NACs to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infeasible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reason</a:t>
            </a:r>
            <a:endParaRPr lang="de-DE" dirty="0"/>
          </a:p>
          <a:p>
            <a:pPr marL="171450" indent="-171450">
              <a:buFontTx/>
              <a:buChar char="-"/>
            </a:pP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To </a:t>
            </a:r>
            <a:r>
              <a:rPr lang="de-DE" dirty="0" err="1"/>
              <a:t>examine</a:t>
            </a:r>
            <a:r>
              <a:rPr lang="de-DE" dirty="0"/>
              <a:t> </a:t>
            </a:r>
            <a:r>
              <a:rPr lang="de-DE" dirty="0" err="1"/>
              <a:t>vine</a:t>
            </a:r>
            <a:r>
              <a:rPr lang="de-DE" dirty="0"/>
              <a:t> </a:t>
            </a:r>
            <a:r>
              <a:rPr lang="de-DE" dirty="0" err="1"/>
              <a:t>performances</a:t>
            </a:r>
            <a:r>
              <a:rPr lang="de-DE" dirty="0"/>
              <a:t> – in </a:t>
            </a:r>
            <a:r>
              <a:rPr lang="de-DE" dirty="0" err="1"/>
              <a:t>case</a:t>
            </a:r>
            <a:r>
              <a:rPr lang="de-DE" dirty="0"/>
              <a:t> </a:t>
            </a:r>
            <a:r>
              <a:rPr lang="de-DE" dirty="0" err="1"/>
              <a:t>underlying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NAC </a:t>
            </a:r>
            <a:r>
              <a:rPr lang="de-DE" dirty="0" err="1"/>
              <a:t>even</a:t>
            </a:r>
            <a:r>
              <a:rPr lang="de-DE" dirty="0"/>
              <a:t> </a:t>
            </a:r>
            <a:r>
              <a:rPr lang="de-DE" dirty="0" err="1"/>
              <a:t>tho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think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non-NAC – </a:t>
            </a:r>
            <a:r>
              <a:rPr lang="de-DE" dirty="0" err="1"/>
              <a:t>run</a:t>
            </a:r>
            <a:r>
              <a:rPr lang="de-DE" dirty="0"/>
              <a:t> </a:t>
            </a:r>
            <a:r>
              <a:rPr lang="de-DE" dirty="0" err="1"/>
              <a:t>simulation</a:t>
            </a: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Also,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validate</a:t>
            </a:r>
            <a:r>
              <a:rPr lang="de-DE" dirty="0"/>
              <a:t> </a:t>
            </a:r>
            <a:r>
              <a:rPr lang="de-DE" dirty="0" err="1"/>
              <a:t>paper</a:t>
            </a:r>
            <a:r>
              <a:rPr lang="de-DE" dirty="0"/>
              <a:t> </a:t>
            </a:r>
            <a:r>
              <a:rPr lang="de-DE" dirty="0" err="1"/>
              <a:t>results</a:t>
            </a:r>
            <a:r>
              <a:rPr lang="de-DE" dirty="0"/>
              <a:t> PLUS </a:t>
            </a:r>
            <a:r>
              <a:rPr lang="de-DE" dirty="0" err="1"/>
              <a:t>extend</a:t>
            </a:r>
            <a:r>
              <a:rPr lang="de-DE" dirty="0"/>
              <a:t> their </a:t>
            </a:r>
            <a:r>
              <a:rPr lang="de-DE" dirty="0" err="1"/>
              <a:t>results</a:t>
            </a:r>
            <a:r>
              <a:rPr lang="de-DE" dirty="0"/>
              <a:t>: </a:t>
            </a:r>
            <a:r>
              <a:rPr lang="de-DE" dirty="0" err="1"/>
              <a:t>They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compared</a:t>
            </a:r>
            <a:r>
              <a:rPr lang="de-DE" dirty="0"/>
              <a:t> AC </a:t>
            </a:r>
            <a:r>
              <a:rPr lang="de-DE" dirty="0" err="1"/>
              <a:t>vs</a:t>
            </a:r>
            <a:r>
              <a:rPr lang="de-DE" dirty="0"/>
              <a:t> NAC, </a:t>
            </a:r>
            <a:r>
              <a:rPr lang="de-DE" dirty="0" err="1"/>
              <a:t>now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extend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comparison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NACs </a:t>
            </a:r>
            <a:r>
              <a:rPr lang="de-DE" dirty="0" err="1"/>
              <a:t>vs</a:t>
            </a:r>
            <a:r>
              <a:rPr lang="de-DE" dirty="0"/>
              <a:t> </a:t>
            </a:r>
            <a:r>
              <a:rPr lang="de-DE" dirty="0" err="1"/>
              <a:t>vines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20AB9CE-40DF-C2FF-8911-C5B8BAEBE32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EE22E-D4F1-40D7-A03F-1C7960DE94E4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271343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253EB8-0A64-8A78-789E-8CE7A95732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4E5096BE-F505-B02E-1989-55DB0C5306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EF8C03AD-132A-60BE-CBA6-B20E097394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Fit AC, NACs and </a:t>
            </a:r>
            <a:r>
              <a:rPr lang="de-DE" dirty="0" err="1"/>
              <a:t>vines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different </a:t>
            </a:r>
            <a:r>
              <a:rPr lang="de-DE" dirty="0" err="1"/>
              <a:t>seetings</a:t>
            </a: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Setting 1: NAC DGP</a:t>
            </a:r>
          </a:p>
          <a:p>
            <a:pPr marL="628650" lvl="1" indent="-171450">
              <a:buFontTx/>
              <a:buChar char="-"/>
            </a:pPr>
            <a:r>
              <a:rPr lang="de-DE" dirty="0" err="1"/>
              <a:t>Used</a:t>
            </a:r>
            <a:r>
              <a:rPr lang="de-DE" dirty="0"/>
              <a:t> to </a:t>
            </a:r>
            <a:r>
              <a:rPr lang="de-DE" dirty="0" err="1"/>
              <a:t>reproduce</a:t>
            </a:r>
            <a:r>
              <a:rPr lang="de-DE" dirty="0"/>
              <a:t> </a:t>
            </a:r>
            <a:r>
              <a:rPr lang="de-DE" dirty="0" err="1"/>
              <a:t>paper‘s</a:t>
            </a:r>
            <a:r>
              <a:rPr lang="de-DE" dirty="0"/>
              <a:t> </a:t>
            </a:r>
            <a:r>
              <a:rPr lang="de-DE" dirty="0" err="1"/>
              <a:t>findings</a:t>
            </a:r>
            <a:r>
              <a:rPr lang="de-DE" dirty="0"/>
              <a:t> (</a:t>
            </a:r>
            <a:r>
              <a:rPr lang="de-DE" dirty="0" err="1"/>
              <a:t>paper</a:t>
            </a:r>
            <a:r>
              <a:rPr lang="de-DE" dirty="0"/>
              <a:t> </a:t>
            </a:r>
            <a:r>
              <a:rPr lang="de-DE" dirty="0" err="1"/>
              <a:t>compared</a:t>
            </a:r>
            <a:r>
              <a:rPr lang="de-DE" dirty="0"/>
              <a:t> NAC </a:t>
            </a:r>
            <a:r>
              <a:rPr lang="de-DE" dirty="0" err="1"/>
              <a:t>performance</a:t>
            </a:r>
            <a:r>
              <a:rPr lang="de-DE" dirty="0"/>
              <a:t> </a:t>
            </a:r>
            <a:r>
              <a:rPr lang="de-DE" dirty="0" err="1"/>
              <a:t>vs</a:t>
            </a:r>
            <a:r>
              <a:rPr lang="de-DE" dirty="0"/>
              <a:t> Vine </a:t>
            </a:r>
            <a:r>
              <a:rPr lang="de-DE" dirty="0" err="1"/>
              <a:t>performance</a:t>
            </a:r>
            <a:r>
              <a:rPr lang="de-DE" dirty="0"/>
              <a:t>)</a:t>
            </a:r>
          </a:p>
          <a:p>
            <a:pPr marL="628650" lvl="1" indent="-171450">
              <a:buFontTx/>
              <a:buChar char="-"/>
            </a:pPr>
            <a:r>
              <a:rPr lang="de-DE" dirty="0" err="1"/>
              <a:t>Used</a:t>
            </a:r>
            <a:r>
              <a:rPr lang="de-DE" dirty="0"/>
              <a:t> to </a:t>
            </a:r>
            <a:r>
              <a:rPr lang="de-DE" dirty="0" err="1"/>
              <a:t>see</a:t>
            </a:r>
            <a:r>
              <a:rPr lang="de-DE" dirty="0"/>
              <a:t> </a:t>
            </a:r>
            <a:r>
              <a:rPr lang="de-DE" dirty="0" err="1"/>
              <a:t>how</a:t>
            </a:r>
            <a:r>
              <a:rPr lang="de-DE" dirty="0"/>
              <a:t> Vines perform </a:t>
            </a:r>
            <a:r>
              <a:rPr lang="de-DE" dirty="0" err="1"/>
              <a:t>if</a:t>
            </a:r>
            <a:r>
              <a:rPr lang="de-DE" dirty="0"/>
              <a:t> NACs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true</a:t>
            </a:r>
            <a:r>
              <a:rPr lang="de-DE" dirty="0"/>
              <a:t> </a:t>
            </a:r>
          </a:p>
          <a:p>
            <a:pPr marL="171450" lvl="0" indent="-171450">
              <a:buFontTx/>
              <a:buChar char="-"/>
            </a:pPr>
            <a:r>
              <a:rPr lang="de-DE" dirty="0"/>
              <a:t>Setting 2: Vine DGP</a:t>
            </a:r>
          </a:p>
          <a:p>
            <a:pPr marL="628650" lvl="1" indent="-171450">
              <a:buFontTx/>
              <a:buChar char="-"/>
            </a:pP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suggests</a:t>
            </a:r>
            <a:r>
              <a:rPr lang="de-DE" dirty="0"/>
              <a:t> 3 different </a:t>
            </a:r>
            <a:r>
              <a:rPr lang="de-DE" dirty="0" err="1"/>
              <a:t>dependence</a:t>
            </a:r>
            <a:r>
              <a:rPr lang="de-DE" dirty="0"/>
              <a:t> </a:t>
            </a:r>
            <a:r>
              <a:rPr lang="de-DE" dirty="0" err="1"/>
              <a:t>structures</a:t>
            </a:r>
            <a:endParaRPr lang="de-DE" dirty="0"/>
          </a:p>
          <a:p>
            <a:pPr marL="628650" lvl="1" indent="-171450">
              <a:buFontTx/>
              <a:buChar char="-"/>
            </a:pPr>
            <a:r>
              <a:rPr lang="de-DE" dirty="0"/>
              <a:t>See </a:t>
            </a:r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vines</a:t>
            </a:r>
            <a:r>
              <a:rPr lang="de-DE" dirty="0"/>
              <a:t> perform and </a:t>
            </a:r>
            <a:r>
              <a:rPr lang="de-DE" dirty="0" err="1"/>
              <a:t>apply</a:t>
            </a:r>
            <a:r>
              <a:rPr lang="de-DE" dirty="0"/>
              <a:t> </a:t>
            </a:r>
            <a:r>
              <a:rPr lang="de-DE" dirty="0" err="1"/>
              <a:t>similar</a:t>
            </a:r>
            <a:r>
              <a:rPr lang="de-DE" dirty="0"/>
              <a:t> </a:t>
            </a:r>
            <a:r>
              <a:rPr lang="de-DE" dirty="0" err="1"/>
              <a:t>analysis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paper</a:t>
            </a:r>
            <a:r>
              <a:rPr lang="de-DE" dirty="0"/>
              <a:t> </a:t>
            </a:r>
            <a:r>
              <a:rPr lang="de-DE" dirty="0" err="1"/>
              <a:t>did</a:t>
            </a:r>
            <a:r>
              <a:rPr lang="de-DE" dirty="0"/>
              <a:t>, but to NACs </a:t>
            </a:r>
            <a:r>
              <a:rPr lang="de-DE" dirty="0" err="1"/>
              <a:t>under</a:t>
            </a:r>
            <a:r>
              <a:rPr lang="de-DE" dirty="0"/>
              <a:t> </a:t>
            </a:r>
            <a:r>
              <a:rPr lang="de-DE" dirty="0" err="1"/>
              <a:t>true</a:t>
            </a:r>
            <a:r>
              <a:rPr lang="de-DE" dirty="0"/>
              <a:t> </a:t>
            </a:r>
            <a:r>
              <a:rPr lang="de-DE" dirty="0" err="1"/>
              <a:t>vine</a:t>
            </a:r>
            <a:r>
              <a:rPr lang="de-DE" dirty="0"/>
              <a:t> </a:t>
            </a:r>
            <a:r>
              <a:rPr lang="de-DE" dirty="0" err="1"/>
              <a:t>structure</a:t>
            </a:r>
            <a:endParaRPr lang="de-DE" dirty="0"/>
          </a:p>
          <a:p>
            <a:pPr marL="171450" indent="-171450">
              <a:buFontTx/>
              <a:buChar char="-"/>
            </a:pP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setting</a:t>
            </a:r>
            <a:r>
              <a:rPr lang="de-DE" dirty="0"/>
              <a:t>:</a:t>
            </a:r>
          </a:p>
          <a:p>
            <a:pPr marL="628650" lvl="1" indent="-171450">
              <a:buFontTx/>
              <a:buChar char="-"/>
            </a:pPr>
            <a:r>
              <a:rPr lang="de-DE" dirty="0" err="1"/>
              <a:t>Varying</a:t>
            </a:r>
            <a:r>
              <a:rPr lang="de-DE" dirty="0"/>
              <a:t> sample </a:t>
            </a:r>
            <a:r>
              <a:rPr lang="de-DE" dirty="0" err="1"/>
              <a:t>sizes</a:t>
            </a:r>
            <a:r>
              <a:rPr lang="de-DE" dirty="0"/>
              <a:t>: </a:t>
            </a:r>
          </a:p>
          <a:p>
            <a:pPr marL="1085850" lvl="2" indent="-171450">
              <a:buFontTx/>
              <a:buChar char="-"/>
            </a:pPr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observations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copula</a:t>
            </a:r>
            <a:r>
              <a:rPr lang="de-DE" dirty="0"/>
              <a:t> </a:t>
            </a:r>
            <a:r>
              <a:rPr lang="de-DE" dirty="0" err="1"/>
              <a:t>estimation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based</a:t>
            </a:r>
            <a:r>
              <a:rPr lang="de-DE" dirty="0"/>
              <a:t> on </a:t>
            </a:r>
          </a:p>
          <a:p>
            <a:pPr marL="1085850" lvl="2" indent="-171450">
              <a:buFontTx/>
              <a:buChar char="-"/>
            </a:pPr>
            <a:r>
              <a:rPr lang="de-DE" dirty="0"/>
              <a:t>Reference </a:t>
            </a:r>
            <a:r>
              <a:rPr lang="de-DE" dirty="0" err="1"/>
              <a:t>here</a:t>
            </a:r>
            <a:r>
              <a:rPr lang="de-DE" dirty="0"/>
              <a:t>: </a:t>
            </a:r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copulas</a:t>
            </a:r>
            <a:r>
              <a:rPr lang="de-DE" dirty="0"/>
              <a:t> </a:t>
            </a:r>
            <a:r>
              <a:rPr lang="de-DE" dirty="0" err="1"/>
              <a:t>had</a:t>
            </a:r>
            <a:r>
              <a:rPr lang="de-DE" dirty="0"/>
              <a:t> </a:t>
            </a:r>
            <a:r>
              <a:rPr lang="de-DE" dirty="0" err="1"/>
              <a:t>below</a:t>
            </a:r>
            <a:r>
              <a:rPr lang="de-DE" dirty="0"/>
              <a:t> 30 </a:t>
            </a:r>
            <a:r>
              <a:rPr lang="de-DE" dirty="0" err="1"/>
              <a:t>observations</a:t>
            </a:r>
            <a:r>
              <a:rPr lang="de-DE" dirty="0"/>
              <a:t>.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filtered</a:t>
            </a:r>
            <a:r>
              <a:rPr lang="de-DE" dirty="0"/>
              <a:t> </a:t>
            </a:r>
            <a:r>
              <a:rPr lang="de-DE" dirty="0" err="1"/>
              <a:t>these</a:t>
            </a:r>
            <a:r>
              <a:rPr lang="de-DE" dirty="0"/>
              <a:t> out </a:t>
            </a:r>
            <a:r>
              <a:rPr lang="de-DE" dirty="0" err="1"/>
              <a:t>leaving</a:t>
            </a:r>
            <a:r>
              <a:rPr lang="de-DE" dirty="0"/>
              <a:t> </a:t>
            </a:r>
            <a:r>
              <a:rPr lang="de-DE" dirty="0" err="1"/>
              <a:t>us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mostly</a:t>
            </a:r>
            <a:r>
              <a:rPr lang="de-DE" dirty="0"/>
              <a:t> 50 </a:t>
            </a:r>
            <a:r>
              <a:rPr lang="de-DE" dirty="0" err="1"/>
              <a:t>observations</a:t>
            </a:r>
            <a:r>
              <a:rPr lang="de-DE" dirty="0"/>
              <a:t> </a:t>
            </a:r>
            <a:r>
              <a:rPr lang="de-DE" dirty="0" err="1"/>
              <a:t>each</a:t>
            </a:r>
            <a:r>
              <a:rPr lang="de-DE" dirty="0"/>
              <a:t>.</a:t>
            </a:r>
          </a:p>
          <a:p>
            <a:pPr marL="1085850" lvl="2" indent="-171450">
              <a:buFontTx/>
              <a:buChar char="-"/>
            </a:pPr>
            <a:r>
              <a:rPr lang="de-DE" dirty="0"/>
              <a:t>Thus: </a:t>
            </a:r>
          </a:p>
          <a:p>
            <a:pPr marL="1543050" lvl="3" indent="-171450">
              <a:buFontTx/>
              <a:buChar char="-"/>
            </a:pPr>
            <a:r>
              <a:rPr lang="de-DE" dirty="0"/>
              <a:t>50: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set</a:t>
            </a:r>
            <a:r>
              <a:rPr lang="de-DE" dirty="0"/>
              <a:t> </a:t>
            </a:r>
            <a:r>
              <a:rPr lang="de-DE" dirty="0" err="1"/>
              <a:t>size</a:t>
            </a:r>
            <a:r>
              <a:rPr lang="de-DE" dirty="0"/>
              <a:t>, </a:t>
            </a:r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would</a:t>
            </a:r>
            <a:r>
              <a:rPr lang="de-DE" dirty="0"/>
              <a:t> </a:t>
            </a:r>
            <a:r>
              <a:rPr lang="de-DE" dirty="0" err="1"/>
              <a:t>these</a:t>
            </a:r>
            <a:r>
              <a:rPr lang="de-DE" dirty="0"/>
              <a:t> fit perform </a:t>
            </a:r>
          </a:p>
          <a:p>
            <a:pPr marL="1543050" lvl="3" indent="-171450">
              <a:buFontTx/>
              <a:buChar char="-"/>
            </a:pPr>
            <a:r>
              <a:rPr lang="de-DE" dirty="0"/>
              <a:t>15 and 30: </a:t>
            </a:r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does</a:t>
            </a:r>
            <a:r>
              <a:rPr lang="de-DE" dirty="0"/>
              <a:t> fit perform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smaller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sets</a:t>
            </a:r>
            <a:endParaRPr lang="de-DE" dirty="0"/>
          </a:p>
          <a:p>
            <a:pPr marL="1543050" lvl="3" indent="-171450">
              <a:buFontTx/>
              <a:buChar char="-"/>
            </a:pPr>
            <a:r>
              <a:rPr lang="de-DE" dirty="0"/>
              <a:t>1000: </a:t>
            </a:r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does</a:t>
            </a:r>
            <a:r>
              <a:rPr lang="de-DE" dirty="0"/>
              <a:t> fit perform </a:t>
            </a:r>
            <a:r>
              <a:rPr lang="de-DE" dirty="0" err="1"/>
              <a:t>for</a:t>
            </a:r>
            <a:r>
              <a:rPr lang="de-DE" dirty="0"/>
              <a:t> large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set</a:t>
            </a:r>
            <a:endParaRPr lang="de-DE" dirty="0"/>
          </a:p>
          <a:p>
            <a:pPr marL="628650" lvl="1" indent="-171450">
              <a:buFontTx/>
              <a:buChar char="-"/>
            </a:pPr>
            <a:r>
              <a:rPr lang="de-DE" dirty="0" err="1"/>
              <a:t>Varying</a:t>
            </a:r>
            <a:r>
              <a:rPr lang="de-DE" dirty="0"/>
              <a:t> </a:t>
            </a:r>
            <a:r>
              <a:rPr lang="de-DE" dirty="0" err="1"/>
              <a:t>correlation</a:t>
            </a:r>
            <a:r>
              <a:rPr lang="de-DE" dirty="0"/>
              <a:t> </a:t>
            </a:r>
            <a:r>
              <a:rPr lang="de-DE" dirty="0" err="1"/>
              <a:t>structures</a:t>
            </a:r>
            <a:r>
              <a:rPr lang="de-DE" dirty="0"/>
              <a:t>:</a:t>
            </a:r>
          </a:p>
          <a:p>
            <a:pPr marL="1085850" lvl="2" indent="-171450">
              <a:buFontTx/>
              <a:buChar char="-"/>
            </a:pP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correlation</a:t>
            </a:r>
            <a:r>
              <a:rPr lang="de-DE" dirty="0"/>
              <a:t> </a:t>
            </a:r>
            <a:r>
              <a:rPr lang="de-DE" dirty="0" err="1"/>
              <a:t>structures</a:t>
            </a:r>
            <a:r>
              <a:rPr lang="de-DE" dirty="0"/>
              <a:t>,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used</a:t>
            </a:r>
            <a:r>
              <a:rPr lang="de-DE" dirty="0"/>
              <a:t> </a:t>
            </a:r>
            <a:r>
              <a:rPr lang="de-DE" dirty="0" err="1"/>
              <a:t>average</a:t>
            </a:r>
            <a:r>
              <a:rPr lang="de-DE" dirty="0"/>
              <a:t> </a:t>
            </a:r>
            <a:r>
              <a:rPr lang="de-DE" dirty="0" err="1"/>
              <a:t>correlation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rivers</a:t>
            </a:r>
            <a:endParaRPr lang="de-DE" dirty="0"/>
          </a:p>
          <a:p>
            <a:pPr marL="1543050" lvl="3" indent="-171450">
              <a:buFontTx/>
              <a:buChar char="-"/>
            </a:pPr>
            <a:r>
              <a:rPr lang="de-DE" dirty="0" err="1"/>
              <a:t>Gives</a:t>
            </a:r>
            <a:r>
              <a:rPr lang="de-DE" dirty="0"/>
              <a:t> </a:t>
            </a:r>
            <a:r>
              <a:rPr lang="de-DE" dirty="0" err="1"/>
              <a:t>feeling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performance</a:t>
            </a:r>
            <a:r>
              <a:rPr lang="de-DE" dirty="0"/>
              <a:t> </a:t>
            </a:r>
            <a:r>
              <a:rPr lang="de-DE" dirty="0" err="1"/>
              <a:t>assuming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somewhat</a:t>
            </a:r>
            <a:r>
              <a:rPr lang="de-DE" dirty="0"/>
              <a:t> </a:t>
            </a:r>
            <a:r>
              <a:rPr lang="de-DE" dirty="0" err="1"/>
              <a:t>got</a:t>
            </a:r>
            <a:r>
              <a:rPr lang="de-DE" dirty="0"/>
              <a:t> a </a:t>
            </a:r>
            <a:r>
              <a:rPr lang="de-DE" dirty="0" err="1"/>
              <a:t>glimpse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underlying</a:t>
            </a:r>
            <a:r>
              <a:rPr lang="de-DE" dirty="0"/>
              <a:t> </a:t>
            </a:r>
            <a:r>
              <a:rPr lang="de-DE" dirty="0" err="1"/>
              <a:t>correlation</a:t>
            </a:r>
            <a:endParaRPr lang="de-DE" dirty="0"/>
          </a:p>
          <a:p>
            <a:pPr marL="1085850" lvl="2" indent="-171450">
              <a:buFontTx/>
              <a:buChar char="-"/>
            </a:pPr>
            <a:r>
              <a:rPr lang="de-DE" dirty="0" err="1"/>
              <a:t>LowHighHigh</a:t>
            </a:r>
            <a:r>
              <a:rPr lang="de-DE" dirty="0"/>
              <a:t>: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low</a:t>
            </a:r>
            <a:r>
              <a:rPr lang="de-DE" dirty="0"/>
              <a:t>, 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similar</a:t>
            </a:r>
            <a:r>
              <a:rPr lang="de-DE" dirty="0"/>
              <a:t> and high </a:t>
            </a:r>
            <a:r>
              <a:rPr lang="de-DE" dirty="0" err="1"/>
              <a:t>correlation</a:t>
            </a:r>
            <a:r>
              <a:rPr lang="de-DE" dirty="0"/>
              <a:t> </a:t>
            </a:r>
            <a:r>
              <a:rPr lang="de-DE" dirty="0" err="1"/>
              <a:t>values</a:t>
            </a:r>
            <a:endParaRPr lang="de-DE" dirty="0"/>
          </a:p>
          <a:p>
            <a:pPr marL="1085850" lvl="2" indent="-171450">
              <a:buFontTx/>
              <a:buChar char="-"/>
            </a:pPr>
            <a:r>
              <a:rPr lang="de-DE" dirty="0" err="1"/>
              <a:t>LowMedHigh</a:t>
            </a:r>
            <a:r>
              <a:rPr lang="de-DE" dirty="0"/>
              <a:t>: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low</a:t>
            </a:r>
            <a:r>
              <a:rPr lang="de-DE" dirty="0"/>
              <a:t>, </a:t>
            </a:r>
            <a:r>
              <a:rPr lang="de-DE" dirty="0" err="1"/>
              <a:t>one</a:t>
            </a:r>
            <a:r>
              <a:rPr lang="de-DE" dirty="0"/>
              <a:t> medium and </a:t>
            </a:r>
            <a:r>
              <a:rPr lang="de-DE" dirty="0" err="1"/>
              <a:t>one</a:t>
            </a:r>
            <a:r>
              <a:rPr lang="de-DE" dirty="0"/>
              <a:t> large </a:t>
            </a:r>
            <a:r>
              <a:rPr lang="de-DE" dirty="0" err="1"/>
              <a:t>correlation</a:t>
            </a:r>
            <a:r>
              <a:rPr lang="de-DE" dirty="0"/>
              <a:t> </a:t>
            </a:r>
            <a:r>
              <a:rPr lang="de-DE" dirty="0" err="1"/>
              <a:t>value</a:t>
            </a:r>
            <a:endParaRPr lang="de-DE" dirty="0"/>
          </a:p>
          <a:p>
            <a:pPr marL="1543050" lvl="3" indent="-171450">
              <a:buFontTx/>
              <a:buChar char="-"/>
            </a:pPr>
            <a:r>
              <a:rPr lang="de-DE" dirty="0"/>
              <a:t>Chosen </a:t>
            </a:r>
            <a:r>
              <a:rPr lang="de-DE" dirty="0" err="1"/>
              <a:t>these</a:t>
            </a:r>
            <a:r>
              <a:rPr lang="de-DE" dirty="0"/>
              <a:t> 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because</a:t>
            </a:r>
            <a:r>
              <a:rPr lang="de-DE" dirty="0"/>
              <a:t> </a:t>
            </a:r>
            <a:r>
              <a:rPr lang="de-DE" dirty="0" err="1"/>
              <a:t>during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simulation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found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due to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restriction</a:t>
            </a:r>
            <a:r>
              <a:rPr lang="de-DE" dirty="0"/>
              <a:t> in NACs, </a:t>
            </a:r>
            <a:r>
              <a:rPr lang="de-DE" dirty="0" err="1"/>
              <a:t>there</a:t>
            </a:r>
            <a:r>
              <a:rPr lang="de-DE" dirty="0"/>
              <a:t> </a:t>
            </a:r>
            <a:r>
              <a:rPr lang="de-DE" dirty="0" err="1"/>
              <a:t>emerges</a:t>
            </a:r>
            <a:r>
              <a:rPr lang="de-DE" dirty="0"/>
              <a:t> a </a:t>
            </a:r>
            <a:r>
              <a:rPr lang="de-DE" dirty="0" err="1"/>
              <a:t>bias</a:t>
            </a:r>
            <a:r>
              <a:rPr lang="de-DE" dirty="0"/>
              <a:t> </a:t>
            </a:r>
            <a:r>
              <a:rPr lang="de-DE" dirty="0" err="1"/>
              <a:t>depending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difference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smaller</a:t>
            </a:r>
            <a:r>
              <a:rPr lang="de-DE" dirty="0"/>
              <a:t> </a:t>
            </a:r>
            <a:r>
              <a:rPr lang="de-DE" dirty="0" err="1"/>
              <a:t>correlation</a:t>
            </a:r>
            <a:r>
              <a:rPr lang="de-DE" dirty="0"/>
              <a:t> </a:t>
            </a:r>
            <a:r>
              <a:rPr lang="de-DE" dirty="0" err="1"/>
              <a:t>values</a:t>
            </a:r>
            <a:endParaRPr lang="de-DE" dirty="0"/>
          </a:p>
          <a:p>
            <a:pPr marL="1543050" lvl="3" indent="-171450">
              <a:buFontTx/>
              <a:buChar char="-"/>
            </a:pPr>
            <a:r>
              <a:rPr lang="de-DE" dirty="0"/>
              <a:t>Also: </a:t>
            </a:r>
            <a:r>
              <a:rPr lang="de-DE" dirty="0" err="1"/>
              <a:t>No</a:t>
            </a:r>
            <a:r>
              <a:rPr lang="de-DE" dirty="0"/>
              <a:t> negative </a:t>
            </a:r>
            <a:r>
              <a:rPr lang="de-DE" dirty="0" err="1"/>
              <a:t>correlation</a:t>
            </a:r>
            <a:r>
              <a:rPr lang="de-DE" dirty="0"/>
              <a:t>, </a:t>
            </a:r>
            <a:r>
              <a:rPr lang="de-DE" dirty="0" err="1"/>
              <a:t>because</a:t>
            </a:r>
            <a:r>
              <a:rPr lang="de-DE" dirty="0"/>
              <a:t> </a:t>
            </a:r>
            <a:r>
              <a:rPr lang="de-DE" dirty="0" err="1"/>
              <a:t>no</a:t>
            </a:r>
            <a:r>
              <a:rPr lang="de-DE" dirty="0"/>
              <a:t> negative </a:t>
            </a:r>
            <a:r>
              <a:rPr lang="de-DE" dirty="0" err="1"/>
              <a:t>correlation</a:t>
            </a:r>
            <a:r>
              <a:rPr lang="de-DE" dirty="0"/>
              <a:t> in </a:t>
            </a:r>
            <a:r>
              <a:rPr lang="de-DE" dirty="0" err="1"/>
              <a:t>data</a:t>
            </a:r>
            <a:r>
              <a:rPr lang="de-DE" dirty="0"/>
              <a:t> (</a:t>
            </a:r>
            <a:r>
              <a:rPr lang="de-DE" dirty="0" err="1"/>
              <a:t>except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outlier</a:t>
            </a:r>
            <a:r>
              <a:rPr lang="de-DE" dirty="0"/>
              <a:t>) and negative </a:t>
            </a:r>
            <a:r>
              <a:rPr lang="de-DE" dirty="0" err="1"/>
              <a:t>corr</a:t>
            </a:r>
            <a:r>
              <a:rPr lang="de-DE" dirty="0"/>
              <a:t> in </a:t>
            </a:r>
            <a:r>
              <a:rPr lang="de-DE" dirty="0" err="1"/>
              <a:t>copula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turned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positive </a:t>
            </a:r>
            <a:r>
              <a:rPr lang="de-DE" dirty="0" err="1"/>
              <a:t>ones</a:t>
            </a:r>
            <a:r>
              <a:rPr lang="de-DE" dirty="0"/>
              <a:t> </a:t>
            </a:r>
            <a:r>
              <a:rPr lang="de-DE" dirty="0" err="1"/>
              <a:t>using</a:t>
            </a:r>
            <a:r>
              <a:rPr lang="de-DE" dirty="0"/>
              <a:t> 1-u</a:t>
            </a:r>
          </a:p>
          <a:p>
            <a:pPr marL="628650" lvl="1" indent="-171450">
              <a:buFontTx/>
              <a:buChar char="-"/>
            </a:pPr>
            <a:r>
              <a:rPr lang="de-DE" dirty="0" err="1"/>
              <a:t>Varying</a:t>
            </a:r>
            <a:r>
              <a:rPr lang="de-DE" dirty="0"/>
              <a:t> </a:t>
            </a:r>
            <a:r>
              <a:rPr lang="de-DE" dirty="0" err="1"/>
              <a:t>copula</a:t>
            </a:r>
            <a:r>
              <a:rPr lang="de-DE" dirty="0"/>
              <a:t> </a:t>
            </a:r>
            <a:r>
              <a:rPr lang="de-DE" dirty="0" err="1"/>
              <a:t>families</a:t>
            </a:r>
            <a:endParaRPr lang="de-DE" dirty="0"/>
          </a:p>
          <a:p>
            <a:pPr marL="1085850" lvl="2" indent="-171450">
              <a:buFontTx/>
              <a:buChar char="-"/>
            </a:pPr>
            <a:r>
              <a:rPr lang="de-DE" dirty="0" err="1"/>
              <a:t>For</a:t>
            </a:r>
            <a:r>
              <a:rPr lang="de-DE" dirty="0"/>
              <a:t> NACs,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underlying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 was </a:t>
            </a:r>
            <a:r>
              <a:rPr lang="de-DE" dirty="0" err="1"/>
              <a:t>allowed</a:t>
            </a:r>
            <a:r>
              <a:rPr lang="de-DE" dirty="0"/>
              <a:t> to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trivariate</a:t>
            </a:r>
            <a:r>
              <a:rPr lang="de-DE" dirty="0"/>
              <a:t> </a:t>
            </a:r>
            <a:r>
              <a:rPr lang="de-DE" dirty="0" err="1"/>
              <a:t>family</a:t>
            </a:r>
            <a:endParaRPr lang="de-DE" dirty="0"/>
          </a:p>
          <a:p>
            <a:pPr marL="1085850" lvl="2" indent="-171450">
              <a:buFontTx/>
              <a:buChar char="-"/>
            </a:pPr>
            <a:r>
              <a:rPr lang="de-DE" dirty="0" err="1"/>
              <a:t>For</a:t>
            </a:r>
            <a:r>
              <a:rPr lang="de-DE" dirty="0"/>
              <a:t> Vines, </a:t>
            </a:r>
            <a:r>
              <a:rPr lang="de-DE" dirty="0" err="1"/>
              <a:t>every</a:t>
            </a:r>
            <a:r>
              <a:rPr lang="de-DE" dirty="0"/>
              <a:t> </a:t>
            </a:r>
            <a:r>
              <a:rPr lang="de-DE" dirty="0" err="1"/>
              <a:t>copula</a:t>
            </a:r>
            <a:r>
              <a:rPr lang="de-DE" dirty="0"/>
              <a:t> was </a:t>
            </a:r>
            <a:r>
              <a:rPr lang="de-DE" dirty="0" err="1"/>
              <a:t>allowed</a:t>
            </a:r>
            <a:r>
              <a:rPr lang="de-DE" dirty="0"/>
              <a:t> to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3 </a:t>
            </a:r>
            <a:r>
              <a:rPr lang="de-DE" dirty="0" err="1"/>
              <a:t>copula</a:t>
            </a:r>
            <a:r>
              <a:rPr lang="de-DE" dirty="0"/>
              <a:t> </a:t>
            </a:r>
            <a:r>
              <a:rPr lang="de-DE" dirty="0" err="1"/>
              <a:t>families</a:t>
            </a:r>
            <a:endParaRPr lang="de-DE" dirty="0"/>
          </a:p>
          <a:p>
            <a:pPr marL="628650" lvl="1" indent="-171450">
              <a:buFontTx/>
              <a:buChar char="-"/>
            </a:pPr>
            <a:r>
              <a:rPr lang="de-DE" dirty="0"/>
              <a:t>This </a:t>
            </a:r>
            <a:r>
              <a:rPr lang="de-DE" dirty="0" err="1"/>
              <a:t>family</a:t>
            </a:r>
            <a:r>
              <a:rPr lang="de-DE" dirty="0"/>
              <a:t> </a:t>
            </a:r>
            <a:r>
              <a:rPr lang="de-DE" dirty="0" err="1"/>
              <a:t>set</a:t>
            </a:r>
            <a:r>
              <a:rPr lang="de-DE" dirty="0"/>
              <a:t> </a:t>
            </a:r>
            <a:r>
              <a:rPr lang="de-DE" dirty="0" err="1"/>
              <a:t>up</a:t>
            </a:r>
            <a:r>
              <a:rPr lang="de-DE" dirty="0"/>
              <a:t> </a:t>
            </a:r>
            <a:r>
              <a:rPr lang="de-DE" dirty="0" err="1"/>
              <a:t>leads</a:t>
            </a:r>
            <a:r>
              <a:rPr lang="de-DE" dirty="0"/>
              <a:t> to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iterations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fitted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models</a:t>
            </a:r>
            <a:r>
              <a:rPr lang="de-DE" dirty="0"/>
              <a:t>:</a:t>
            </a:r>
          </a:p>
          <a:p>
            <a:pPr marL="1085850" lvl="2" indent="-171450">
              <a:buFontTx/>
              <a:buChar char="-"/>
            </a:pPr>
            <a:r>
              <a:rPr lang="de-DE" dirty="0" err="1"/>
              <a:t>For</a:t>
            </a:r>
            <a:r>
              <a:rPr lang="de-DE" dirty="0"/>
              <a:t> NAC, </a:t>
            </a:r>
            <a:r>
              <a:rPr lang="de-DE" dirty="0" err="1"/>
              <a:t>setup</a:t>
            </a:r>
            <a:r>
              <a:rPr lang="de-DE" dirty="0"/>
              <a:t> = c(n, </a:t>
            </a:r>
            <a:r>
              <a:rPr lang="de-DE" dirty="0" err="1"/>
              <a:t>family</a:t>
            </a:r>
            <a:r>
              <a:rPr lang="de-DE" dirty="0"/>
              <a:t>) </a:t>
            </a:r>
            <a:r>
              <a:rPr lang="de-DE" dirty="0">
                <a:sym typeface="Wingdings" panose="05000000000000000000" pitchFamily="2" charset="2"/>
              </a:rPr>
              <a:t> </a:t>
            </a:r>
            <a:r>
              <a:rPr lang="de-DE" dirty="0" err="1">
                <a:sym typeface="Wingdings" panose="05000000000000000000" pitchFamily="2" charset="2"/>
              </a:rPr>
              <a:t>Fitted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each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of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these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combination</a:t>
            </a:r>
            <a:r>
              <a:rPr lang="de-DE" dirty="0">
                <a:sym typeface="Wingdings" panose="05000000000000000000" pitchFamily="2" charset="2"/>
              </a:rPr>
              <a:t> 3k </a:t>
            </a:r>
            <a:r>
              <a:rPr lang="de-DE" dirty="0" err="1">
                <a:sym typeface="Wingdings" panose="05000000000000000000" pitchFamily="2" charset="2"/>
              </a:rPr>
              <a:t>times</a:t>
            </a:r>
            <a:endParaRPr lang="de-DE" dirty="0">
              <a:sym typeface="Wingdings" panose="05000000000000000000" pitchFamily="2" charset="2"/>
            </a:endParaRPr>
          </a:p>
          <a:p>
            <a:pPr marL="1543050" lvl="3" indent="-171450">
              <a:buFontTx/>
              <a:buChar char="-"/>
            </a:pPr>
            <a:r>
              <a:rPr lang="de-DE" dirty="0"/>
              <a:t>Leads to </a:t>
            </a:r>
            <a:r>
              <a:rPr lang="de-DE" dirty="0" err="1"/>
              <a:t>each</a:t>
            </a:r>
            <a:r>
              <a:rPr lang="de-DE" dirty="0"/>
              <a:t> c(n, </a:t>
            </a:r>
            <a:r>
              <a:rPr lang="de-DE" dirty="0" err="1"/>
              <a:t>family</a:t>
            </a:r>
            <a:r>
              <a:rPr lang="de-DE" dirty="0"/>
              <a:t>, </a:t>
            </a:r>
            <a:r>
              <a:rPr lang="de-DE" dirty="0" err="1"/>
              <a:t>correlation</a:t>
            </a:r>
            <a:r>
              <a:rPr lang="de-DE" dirty="0"/>
              <a:t>) was </a:t>
            </a:r>
            <a:r>
              <a:rPr lang="de-DE" dirty="0" err="1"/>
              <a:t>fitted</a:t>
            </a:r>
            <a:r>
              <a:rPr lang="de-DE" dirty="0"/>
              <a:t> 750 </a:t>
            </a:r>
            <a:r>
              <a:rPr lang="de-DE" dirty="0" err="1"/>
              <a:t>times</a:t>
            </a:r>
            <a:r>
              <a:rPr lang="de-DE" dirty="0"/>
              <a:t> </a:t>
            </a:r>
          </a:p>
          <a:p>
            <a:pPr marL="2000250" lvl="4" indent="-171450">
              <a:buFontTx/>
              <a:buChar char="-"/>
            </a:pPr>
            <a:r>
              <a:rPr lang="de-DE" dirty="0"/>
              <a:t>(</a:t>
            </a:r>
            <a:r>
              <a:rPr lang="de-DE" dirty="0" err="1"/>
              <a:t>about</a:t>
            </a:r>
            <a:r>
              <a:rPr lang="de-DE" dirty="0"/>
              <a:t> 750 </a:t>
            </a:r>
            <a:r>
              <a:rPr lang="de-DE" dirty="0" err="1"/>
              <a:t>times</a:t>
            </a:r>
            <a:r>
              <a:rPr lang="de-DE" dirty="0"/>
              <a:t> </a:t>
            </a:r>
            <a:r>
              <a:rPr lang="de-DE" dirty="0" err="1"/>
              <a:t>bc</a:t>
            </a:r>
            <a:r>
              <a:rPr lang="de-DE" dirty="0"/>
              <a:t> I </a:t>
            </a:r>
            <a:r>
              <a:rPr lang="de-DE" dirty="0" err="1"/>
              <a:t>selected</a:t>
            </a:r>
            <a:r>
              <a:rPr lang="de-DE" dirty="0"/>
              <a:t> </a:t>
            </a:r>
            <a:r>
              <a:rPr lang="de-DE" dirty="0" err="1"/>
              <a:t>correlation</a:t>
            </a:r>
            <a:r>
              <a:rPr lang="de-DE" dirty="0"/>
              <a:t> </a:t>
            </a:r>
            <a:r>
              <a:rPr lang="de-DE" dirty="0" err="1"/>
              <a:t>structure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random</a:t>
            </a:r>
            <a:r>
              <a:rPr lang="de-DE" dirty="0"/>
              <a:t>)</a:t>
            </a:r>
          </a:p>
          <a:p>
            <a:pPr marL="1543050" lvl="3" indent="-171450">
              <a:buFontTx/>
              <a:buChar char="-"/>
            </a:pPr>
            <a:r>
              <a:rPr lang="de-DE" dirty="0"/>
              <a:t>Note: 750 was not </a:t>
            </a:r>
            <a:r>
              <a:rPr lang="de-DE" dirty="0" err="1"/>
              <a:t>intended</a:t>
            </a:r>
            <a:r>
              <a:rPr lang="de-DE" dirty="0"/>
              <a:t>. I </a:t>
            </a:r>
            <a:r>
              <a:rPr lang="de-DE" dirty="0" err="1"/>
              <a:t>aimed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1k, but </a:t>
            </a:r>
            <a:r>
              <a:rPr lang="de-DE" dirty="0" err="1"/>
              <a:t>finishing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presentation</a:t>
            </a:r>
            <a:r>
              <a:rPr lang="de-DE" dirty="0"/>
              <a:t>, I </a:t>
            </a:r>
            <a:r>
              <a:rPr lang="de-DE" dirty="0" err="1"/>
              <a:t>realized</a:t>
            </a:r>
            <a:r>
              <a:rPr lang="de-DE" dirty="0"/>
              <a:t> I </a:t>
            </a:r>
            <a:r>
              <a:rPr lang="de-DE" dirty="0" err="1"/>
              <a:t>set</a:t>
            </a:r>
            <a:r>
              <a:rPr lang="de-DE" dirty="0"/>
              <a:t> B </a:t>
            </a:r>
            <a:r>
              <a:rPr lang="de-DE" dirty="0" err="1"/>
              <a:t>too</a:t>
            </a:r>
            <a:r>
              <a:rPr lang="de-DE" dirty="0"/>
              <a:t> </a:t>
            </a:r>
            <a:r>
              <a:rPr lang="de-DE" dirty="0" err="1"/>
              <a:t>small</a:t>
            </a:r>
            <a:r>
              <a:rPr lang="de-DE" dirty="0"/>
              <a:t> (</a:t>
            </a:r>
            <a:r>
              <a:rPr lang="de-DE" dirty="0" err="1"/>
              <a:t>historically</a:t>
            </a:r>
            <a:r>
              <a:rPr lang="de-DE" dirty="0"/>
              <a:t> I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had</a:t>
            </a:r>
            <a:r>
              <a:rPr lang="de-DE" dirty="0"/>
              <a:t> 3 </a:t>
            </a:r>
            <a:r>
              <a:rPr lang="de-DE" dirty="0" err="1"/>
              <a:t>correlation</a:t>
            </a:r>
            <a:r>
              <a:rPr lang="de-DE" dirty="0"/>
              <a:t> </a:t>
            </a:r>
            <a:r>
              <a:rPr lang="de-DE" dirty="0" err="1"/>
              <a:t>structures</a:t>
            </a:r>
            <a:r>
              <a:rPr lang="de-DE" dirty="0"/>
              <a:t>)</a:t>
            </a:r>
          </a:p>
          <a:p>
            <a:pPr marL="1085850" lvl="2" indent="-171450">
              <a:buFontTx/>
              <a:buChar char="-"/>
            </a:pPr>
            <a:r>
              <a:rPr lang="de-DE" dirty="0" err="1"/>
              <a:t>For</a:t>
            </a:r>
            <a:r>
              <a:rPr lang="de-DE" dirty="0"/>
              <a:t> Vines,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fitted</a:t>
            </a:r>
            <a:r>
              <a:rPr lang="de-DE" dirty="0"/>
              <a:t>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setup</a:t>
            </a:r>
            <a:r>
              <a:rPr lang="de-DE" dirty="0"/>
              <a:t> 1000 </a:t>
            </a:r>
            <a:r>
              <a:rPr lang="de-DE" dirty="0" err="1"/>
              <a:t>times</a:t>
            </a:r>
            <a:r>
              <a:rPr lang="de-DE" dirty="0"/>
              <a:t> per </a:t>
            </a:r>
            <a:r>
              <a:rPr lang="de-DE" dirty="0" err="1"/>
              <a:t>family</a:t>
            </a:r>
            <a:r>
              <a:rPr lang="de-DE" dirty="0"/>
              <a:t> </a:t>
            </a:r>
            <a:r>
              <a:rPr lang="de-DE" dirty="0" err="1"/>
              <a:t>combination</a:t>
            </a:r>
            <a:r>
              <a:rPr lang="de-DE" dirty="0"/>
              <a:t>. </a:t>
            </a:r>
            <a:r>
              <a:rPr lang="de-DE" dirty="0" err="1"/>
              <a:t>There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3 </a:t>
            </a:r>
            <a:r>
              <a:rPr lang="de-DE" dirty="0" err="1"/>
              <a:t>families</a:t>
            </a:r>
            <a:r>
              <a:rPr lang="de-DE" dirty="0"/>
              <a:t> and 3 </a:t>
            </a:r>
            <a:r>
              <a:rPr lang="de-DE" dirty="0" err="1"/>
              <a:t>dependence</a:t>
            </a:r>
            <a:r>
              <a:rPr lang="de-DE" dirty="0"/>
              <a:t> </a:t>
            </a:r>
            <a:r>
              <a:rPr lang="de-DE" dirty="0" err="1"/>
              <a:t>structures</a:t>
            </a:r>
            <a:r>
              <a:rPr lang="de-DE" dirty="0"/>
              <a:t> </a:t>
            </a:r>
            <a:r>
              <a:rPr lang="de-DE" dirty="0">
                <a:sym typeface="Wingdings" panose="05000000000000000000" pitchFamily="2" charset="2"/>
              </a:rPr>
              <a:t> 3^3 = 27  B = 27 * 1000 </a:t>
            </a:r>
          </a:p>
          <a:p>
            <a:pPr marL="628650" lvl="1" indent="-171450">
              <a:buFontTx/>
              <a:buChar char="-"/>
            </a:pPr>
            <a:r>
              <a:rPr lang="de-DE" dirty="0" err="1">
                <a:sym typeface="Wingdings" panose="05000000000000000000" pitchFamily="2" charset="2"/>
              </a:rPr>
              <a:t>Copula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selection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within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each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setup</a:t>
            </a:r>
            <a:r>
              <a:rPr lang="de-DE" dirty="0">
                <a:sym typeface="Wingdings" panose="05000000000000000000" pitchFamily="2" charset="2"/>
              </a:rPr>
              <a:t> was </a:t>
            </a:r>
            <a:r>
              <a:rPr lang="de-DE" dirty="0" err="1">
                <a:sym typeface="Wingdings" panose="05000000000000000000" pitchFamily="2" charset="2"/>
              </a:rPr>
              <a:t>done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using</a:t>
            </a:r>
            <a:r>
              <a:rPr lang="de-DE" dirty="0">
                <a:sym typeface="Wingdings" panose="05000000000000000000" pitchFamily="2" charset="2"/>
              </a:rPr>
              <a:t> AIC </a:t>
            </a:r>
          </a:p>
          <a:p>
            <a:pPr marL="628650" lvl="1" indent="-171450">
              <a:buFontTx/>
              <a:buChar char="-"/>
            </a:pPr>
            <a:endParaRPr lang="de-DE" dirty="0">
              <a:sym typeface="Wingdings" panose="05000000000000000000" pitchFamily="2" charset="2"/>
            </a:endParaRPr>
          </a:p>
          <a:p>
            <a:pPr marL="171450" lvl="0" indent="-171450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Note on </a:t>
            </a:r>
            <a:r>
              <a:rPr lang="de-DE" dirty="0" err="1">
                <a:sym typeface="Wingdings" panose="05000000000000000000" pitchFamily="2" charset="2"/>
              </a:rPr>
              <a:t>correlation</a:t>
            </a:r>
            <a:r>
              <a:rPr lang="de-DE" dirty="0">
                <a:sym typeface="Wingdings" panose="05000000000000000000" pitchFamily="2" charset="2"/>
              </a:rPr>
              <a:t>: </a:t>
            </a:r>
          </a:p>
          <a:p>
            <a:pPr marL="628650" lvl="1" indent="-171450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NAC: </a:t>
            </a:r>
            <a:r>
              <a:rPr lang="de-DE" dirty="0" err="1">
                <a:sym typeface="Wingdings" panose="05000000000000000000" pitchFamily="2" charset="2"/>
              </a:rPr>
              <a:t>average</a:t>
            </a:r>
            <a:r>
              <a:rPr lang="de-DE" dirty="0">
                <a:sym typeface="Wingdings" panose="05000000000000000000" pitchFamily="2" charset="2"/>
              </a:rPr>
              <a:t> large </a:t>
            </a:r>
            <a:r>
              <a:rPr lang="de-DE" dirty="0" err="1">
                <a:sym typeface="Wingdings" panose="05000000000000000000" pitchFamily="2" charset="2"/>
              </a:rPr>
              <a:t>values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for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inner</a:t>
            </a:r>
            <a:r>
              <a:rPr lang="de-DE" dirty="0">
                <a:sym typeface="Wingdings" panose="05000000000000000000" pitchFamily="2" charset="2"/>
              </a:rPr>
              <a:t> and </a:t>
            </a:r>
            <a:r>
              <a:rPr lang="de-DE" dirty="0" err="1">
                <a:sym typeface="Wingdings" panose="05000000000000000000" pitchFamily="2" charset="2"/>
              </a:rPr>
              <a:t>keep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smallest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for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outer</a:t>
            </a:r>
            <a:endParaRPr lang="de-DE" dirty="0">
              <a:sym typeface="Wingdings" panose="05000000000000000000" pitchFamily="2" charset="2"/>
            </a:endParaRPr>
          </a:p>
          <a:p>
            <a:pPr marL="628650" lvl="1" indent="-171450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Vine: 1-2-3, T2: 1|2-3|2 </a:t>
            </a:r>
            <a:r>
              <a:rPr lang="de-DE" dirty="0" err="1">
                <a:sym typeface="Wingdings" panose="05000000000000000000" pitchFamily="2" charset="2"/>
              </a:rPr>
              <a:t>where</a:t>
            </a:r>
            <a:r>
              <a:rPr lang="de-DE" dirty="0">
                <a:sym typeface="Wingdings" panose="05000000000000000000" pitchFamily="2" charset="2"/>
              </a:rPr>
              <a:t> 1-2 </a:t>
            </a:r>
            <a:r>
              <a:rPr lang="de-DE" dirty="0" err="1">
                <a:sym typeface="Wingdings" panose="05000000000000000000" pitchFamily="2" charset="2"/>
              </a:rPr>
              <a:t>has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largest</a:t>
            </a:r>
            <a:r>
              <a:rPr lang="de-DE" dirty="0">
                <a:sym typeface="Wingdings" panose="05000000000000000000" pitchFamily="2" charset="2"/>
              </a:rPr>
              <a:t>, </a:t>
            </a:r>
            <a:r>
              <a:rPr lang="de-DE" dirty="0" err="1">
                <a:sym typeface="Wingdings" panose="05000000000000000000" pitchFamily="2" charset="2"/>
              </a:rPr>
              <a:t>then</a:t>
            </a:r>
            <a:r>
              <a:rPr lang="de-DE" dirty="0">
                <a:sym typeface="Wingdings" panose="05000000000000000000" pitchFamily="2" charset="2"/>
              </a:rPr>
              <a:t> 2-3, </a:t>
            </a:r>
            <a:r>
              <a:rPr lang="de-DE" dirty="0" err="1">
                <a:sym typeface="Wingdings" panose="05000000000000000000" pitchFamily="2" charset="2"/>
              </a:rPr>
              <a:t>then</a:t>
            </a:r>
            <a:r>
              <a:rPr lang="de-DE" dirty="0">
                <a:sym typeface="Wingdings" panose="05000000000000000000" pitchFamily="2" charset="2"/>
              </a:rPr>
              <a:t> 1-3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6319CD0-CC63-D972-97B0-CD23E68FA16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EE22E-D4F1-40D7-A03F-1C7960DE94E4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004183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999A35-982D-FF61-EF69-5B1D4C62F1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ABF674DF-0778-AD29-6946-D9B7C56ED5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602B97BE-6456-79F4-503F-B39D08BD93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de-DE" dirty="0">
              <a:sym typeface="Wingdings" panose="05000000000000000000" pitchFamily="2" charset="2"/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CF10AF2-E339-E896-EB1D-83382BFB709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EE22E-D4F1-40D7-A03F-1C7960DE94E4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174077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DEC5A5-2C73-6E31-9C09-2BDAAB9D38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245AC586-FCF4-89ED-186F-C0C18BC097F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2BEE67FA-F7EC-CFCC-65D2-939A06FC66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Now, we fit multiple vine models and select according to AIC</a:t>
            </a:r>
          </a:p>
          <a:p>
            <a:pPr marL="171450" indent="-171450">
              <a:buFontTx/>
              <a:buChar char="-"/>
            </a:pPr>
            <a:r>
              <a:rPr lang="en-US" dirty="0"/>
              <a:t>This is result for Munich station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Top row: Contours of fitted copula density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Center row: Synthetic data generated by fitted copula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Bottom row: Re-transformed synthetic data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Details: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Peak – Duration and Volume – Peak are Gumbel copulas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Volume – Duration is the conditional copula and is Survival Gumbel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743A82A-3EAD-C6CB-7097-B1EB6A1442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EE22E-D4F1-40D7-A03F-1C7960DE94E4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677520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AD10B7-9A0D-77B4-19CD-99C3A5BA27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5F9C1A9D-6F0E-C98C-F933-BB6975097D7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CB10C2F1-A2DF-CFFA-0A7B-BC4AFE9B83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B2C9234-B951-5ABA-8C58-B12EAB8D68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EE22E-D4F1-40D7-A03F-1C7960DE94E4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459539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FD9573-AAD6-73A0-EB16-8C4C45CF74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780463E5-5B8F-05AF-2E70-020DE05FF6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9729E0F7-B049-94F6-C9D3-1B31F497B1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7C3C738-C3AB-4C84-DEE0-645B205A377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EE22E-D4F1-40D7-A03F-1C7960DE94E4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0549183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F0D3AC-8776-0B66-BA1D-204806F547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7EE87C19-74DA-B2A7-D781-0DD97FCDEB3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D4003D17-1354-D4B7-BC24-412502CD57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77B97BE-0ED0-C963-5196-0A9BE280923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EE22E-D4F1-40D7-A03F-1C7960DE94E4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386055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EE22E-D4F1-40D7-A03F-1C7960DE94E4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600060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4D842D-8571-BC50-8C5F-B84E47D7CF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C1BE386F-E00A-1C8A-396B-CB24BBDCA8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0BA7D329-B14F-D955-7AF7-370C2EDBFE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BB4BE93-B64B-8AEA-84BD-C727B1BD39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EE22E-D4F1-40D7-A03F-1C7960DE94E4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819751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0AF55C-BCBD-697E-1823-EC0BAF4A44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9976D357-D1FA-4B28-A357-400DB71E9B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1B2CCA02-FDE3-9685-D1C1-8142C2B521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7F4FE00-305A-1C32-B443-20AFE4728FC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EE22E-D4F1-40D7-A03F-1C7960DE94E4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7116771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D0BE36-E5A3-6C37-FAFA-146A5F78E1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80896303-5397-E1AD-10C1-C228EEC699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C807531C-D074-0FC5-0496-327DAC32EB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B306E7F-A58D-C41E-076A-7D233B23097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EE22E-D4F1-40D7-A03F-1C7960DE94E4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8481674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DC2168-8980-9E28-8C32-D1AFE2EE52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386444F4-38B4-4A3D-0470-B892EAC476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A40A7B17-E725-72F5-B152-4B8F57A815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B6911D7-46C1-9897-5BC7-8BA165129C3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EE22E-D4F1-40D7-A03F-1C7960DE94E4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901120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2D5A75-8C14-B81B-316E-89F3354C31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91BD2CA1-5219-8B17-6D1D-2DAF753BB5E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3F1F9E0C-217B-6CF0-B85B-5C1E1A04EE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Negative </a:t>
            </a:r>
            <a:r>
              <a:rPr lang="de-DE" dirty="0" err="1"/>
              <a:t>correlation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duration</a:t>
            </a:r>
            <a:r>
              <a:rPr lang="de-DE" dirty="0"/>
              <a:t>-peak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31EF592-EFC7-494B-30BE-BBBD50C5C20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EE22E-D4F1-40D7-A03F-1C7960DE94E4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8411523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7DC817-3F3C-B212-B22E-D27403AAE4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1F86A227-31D6-CBA0-7660-39BC1907AE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D9023F7D-D290-2389-2474-1F0C9BD9CF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Concept </a:t>
            </a:r>
            <a:r>
              <a:rPr lang="de-DE" dirty="0" err="1"/>
              <a:t>of</a:t>
            </a:r>
            <a:r>
              <a:rPr lang="de-DE" dirty="0"/>
              <a:t> PIT:</a:t>
            </a:r>
          </a:p>
          <a:p>
            <a:pPr marL="171450" indent="-171450">
              <a:buFontTx/>
              <a:buChar char="-"/>
            </a:pP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used</a:t>
            </a:r>
            <a:r>
              <a:rPr lang="de-DE" dirty="0"/>
              <a:t> </a:t>
            </a:r>
            <a:r>
              <a:rPr lang="de-DE" dirty="0" err="1"/>
              <a:t>empirical</a:t>
            </a:r>
            <a:r>
              <a:rPr lang="de-DE" dirty="0"/>
              <a:t> CDF</a:t>
            </a:r>
          </a:p>
          <a:p>
            <a:pPr marL="171450" indent="-171450">
              <a:buFontTx/>
              <a:buChar char="-"/>
            </a:pPr>
            <a:r>
              <a:rPr lang="de-DE" dirty="0"/>
              <a:t>&gt; </a:t>
            </a:r>
            <a:r>
              <a:rPr lang="de-DE" dirty="0" err="1"/>
              <a:t>Then</a:t>
            </a:r>
            <a:r>
              <a:rPr lang="de-DE" dirty="0"/>
              <a:t>, CDF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step</a:t>
            </a:r>
            <a:r>
              <a:rPr lang="de-DE" dirty="0"/>
              <a:t> </a:t>
            </a:r>
            <a:r>
              <a:rPr lang="de-DE" dirty="0" err="1"/>
              <a:t>function</a:t>
            </a:r>
            <a:r>
              <a:rPr lang="de-DE" dirty="0"/>
              <a:t> and not smooth</a:t>
            </a:r>
          </a:p>
          <a:p>
            <a:pPr marL="171450" indent="-171450">
              <a:buFontTx/>
              <a:buChar char="-"/>
            </a:pPr>
            <a:r>
              <a:rPr lang="de-DE" dirty="0"/>
              <a:t>&gt; The </a:t>
            </a:r>
            <a:r>
              <a:rPr lang="de-DE" dirty="0" err="1"/>
              <a:t>transformed</a:t>
            </a:r>
            <a:r>
              <a:rPr lang="de-DE" dirty="0"/>
              <a:t> variables </a:t>
            </a:r>
            <a:r>
              <a:rPr lang="de-DE" dirty="0" err="1"/>
              <a:t>are</a:t>
            </a:r>
            <a:r>
              <a:rPr lang="de-DE" dirty="0"/>
              <a:t> „</a:t>
            </a:r>
            <a:r>
              <a:rPr lang="de-DE" dirty="0" err="1"/>
              <a:t>psuedo</a:t>
            </a:r>
            <a:r>
              <a:rPr lang="de-DE" dirty="0"/>
              <a:t> </a:t>
            </a:r>
            <a:r>
              <a:rPr lang="de-DE" dirty="0" err="1"/>
              <a:t>obs</a:t>
            </a:r>
            <a:r>
              <a:rPr lang="de-DE" dirty="0"/>
              <a:t>“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692BB8E-C46D-9D26-D3F0-CCFC5F93BEF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EE22E-D4F1-40D7-A03F-1C7960DE94E4}" type="slidenum">
              <a:rPr lang="de-DE" smtClean="0"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2917449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EEB515-4E80-66C6-948A-9D63999785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A3B81A9B-E3AF-B255-9718-95E2F224253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00CE6012-9448-0419-AABE-1BA4CBFB89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 err="1"/>
              <a:t>Describe</a:t>
            </a:r>
            <a:r>
              <a:rPr lang="de-DE" dirty="0"/>
              <a:t> </a:t>
            </a:r>
            <a:r>
              <a:rPr lang="de-DE" dirty="0" err="1"/>
              <a:t>plots</a:t>
            </a:r>
            <a:r>
              <a:rPr lang="de-DE" dirty="0"/>
              <a:t>:</a:t>
            </a:r>
          </a:p>
          <a:p>
            <a:pPr marL="628650" lvl="1" indent="-171450">
              <a:buFontTx/>
              <a:buChar char="-"/>
            </a:pP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run</a:t>
            </a:r>
            <a:r>
              <a:rPr lang="de-DE" dirty="0"/>
              <a:t>,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proxied</a:t>
            </a:r>
            <a:r>
              <a:rPr lang="de-DE" dirty="0"/>
              <a:t> KLD (</a:t>
            </a:r>
            <a:r>
              <a:rPr lang="de-DE" dirty="0" err="1"/>
              <a:t>MonteCarlo</a:t>
            </a:r>
            <a:r>
              <a:rPr lang="de-DE" dirty="0"/>
              <a:t> Method)</a:t>
            </a:r>
          </a:p>
          <a:p>
            <a:pPr marL="628650" lvl="1" indent="-171450">
              <a:buFontTx/>
              <a:buChar char="-"/>
            </a:pP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see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proxi</a:t>
            </a:r>
            <a:r>
              <a:rPr lang="de-DE" dirty="0"/>
              <a:t> </a:t>
            </a:r>
            <a:r>
              <a:rPr lang="de-DE" dirty="0" err="1"/>
              <a:t>separated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sample </a:t>
            </a:r>
            <a:r>
              <a:rPr lang="de-DE" dirty="0" err="1"/>
              <a:t>size</a:t>
            </a:r>
            <a:endParaRPr lang="de-DE" dirty="0"/>
          </a:p>
          <a:p>
            <a:pPr marL="628650" lvl="1" indent="-171450">
              <a:buFontTx/>
              <a:buChar char="-"/>
            </a:pPr>
            <a:r>
              <a:rPr lang="de-DE" dirty="0"/>
              <a:t>Optimal: KLD </a:t>
            </a:r>
            <a:r>
              <a:rPr lang="de-DE" dirty="0" err="1"/>
              <a:t>of</a:t>
            </a:r>
            <a:r>
              <a:rPr lang="de-DE" dirty="0"/>
              <a:t> 0 </a:t>
            </a:r>
            <a:r>
              <a:rPr lang="de-DE" dirty="0">
                <a:sym typeface="Wingdings" panose="05000000000000000000" pitchFamily="2" charset="2"/>
              </a:rPr>
              <a:t> Density </a:t>
            </a:r>
            <a:r>
              <a:rPr lang="de-DE" dirty="0" err="1">
                <a:sym typeface="Wingdings" panose="05000000000000000000" pitchFamily="2" charset="2"/>
              </a:rPr>
              <a:t>with</a:t>
            </a:r>
            <a:r>
              <a:rPr lang="de-DE" dirty="0">
                <a:sym typeface="Wingdings" panose="05000000000000000000" pitchFamily="2" charset="2"/>
              </a:rPr>
              <a:t> high </a:t>
            </a:r>
            <a:r>
              <a:rPr lang="de-DE" dirty="0" err="1">
                <a:sym typeface="Wingdings" panose="05000000000000000000" pitchFamily="2" charset="2"/>
              </a:rPr>
              <a:t>peak</a:t>
            </a:r>
            <a:r>
              <a:rPr lang="de-DE" dirty="0">
                <a:sym typeface="Wingdings" panose="05000000000000000000" pitchFamily="2" charset="2"/>
              </a:rPr>
              <a:t> at 0 and </a:t>
            </a:r>
            <a:r>
              <a:rPr lang="de-DE" dirty="0" err="1">
                <a:sym typeface="Wingdings" panose="05000000000000000000" pitchFamily="2" charset="2"/>
              </a:rPr>
              <a:t>small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variance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desirable</a:t>
            </a:r>
            <a:endParaRPr lang="de-DE" dirty="0">
              <a:sym typeface="Wingdings" panose="05000000000000000000" pitchFamily="2" charset="2"/>
            </a:endParaRPr>
          </a:p>
          <a:p>
            <a:pPr marL="628650" lvl="1" indent="-171450">
              <a:buFontTx/>
              <a:buChar char="-"/>
            </a:pPr>
            <a:r>
              <a:rPr lang="de-DE" dirty="0" err="1">
                <a:sym typeface="Wingdings" panose="05000000000000000000" pitchFamily="2" charset="2"/>
              </a:rPr>
              <a:t>Systematic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deviation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from</a:t>
            </a:r>
            <a:r>
              <a:rPr lang="de-DE" dirty="0">
                <a:sym typeface="Wingdings" panose="05000000000000000000" pitchFamily="2" charset="2"/>
              </a:rPr>
              <a:t> 0 </a:t>
            </a:r>
            <a:r>
              <a:rPr lang="de-DE" dirty="0" err="1">
                <a:sym typeface="Wingdings" panose="05000000000000000000" pitchFamily="2" charset="2"/>
              </a:rPr>
              <a:t>shows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bias</a:t>
            </a:r>
            <a:endParaRPr lang="de-DE" dirty="0">
              <a:sym typeface="Wingdings" panose="05000000000000000000" pitchFamily="2" charset="2"/>
            </a:endParaRPr>
          </a:p>
          <a:p>
            <a:pPr marL="628650" lvl="1" indent="-171450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High </a:t>
            </a:r>
            <a:r>
              <a:rPr lang="de-DE" dirty="0" err="1">
                <a:sym typeface="Wingdings" panose="05000000000000000000" pitchFamily="2" charset="2"/>
              </a:rPr>
              <a:t>variance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shows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low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precision</a:t>
            </a:r>
            <a:r>
              <a:rPr lang="de-DE" dirty="0">
                <a:sym typeface="Wingdings" panose="05000000000000000000" pitchFamily="2" charset="2"/>
              </a:rPr>
              <a:t> / high </a:t>
            </a:r>
            <a:r>
              <a:rPr lang="de-DE" dirty="0" err="1">
                <a:sym typeface="Wingdings" panose="05000000000000000000" pitchFamily="2" charset="2"/>
              </a:rPr>
              <a:t>variance</a:t>
            </a:r>
            <a:r>
              <a:rPr lang="de-DE" dirty="0">
                <a:sym typeface="Wingdings" panose="05000000000000000000" pitchFamily="2" charset="2"/>
              </a:rPr>
              <a:t> in </a:t>
            </a:r>
            <a:r>
              <a:rPr lang="de-DE" dirty="0" err="1">
                <a:sym typeface="Wingdings" panose="05000000000000000000" pitchFamily="2" charset="2"/>
              </a:rPr>
              <a:t>model</a:t>
            </a:r>
            <a:r>
              <a:rPr lang="de-DE" dirty="0">
                <a:sym typeface="Wingdings" panose="05000000000000000000" pitchFamily="2" charset="2"/>
              </a:rPr>
              <a:t> fit</a:t>
            </a:r>
          </a:p>
          <a:p>
            <a:pPr marL="171450" lvl="0" indent="-171450">
              <a:buFontTx/>
              <a:buChar char="-"/>
            </a:pPr>
            <a:r>
              <a:rPr lang="de-DE" dirty="0" err="1">
                <a:sym typeface="Wingdings" panose="05000000000000000000" pitchFamily="2" charset="2"/>
              </a:rPr>
              <a:t>We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see</a:t>
            </a:r>
            <a:r>
              <a:rPr lang="de-DE" dirty="0">
                <a:sym typeface="Wingdings" panose="05000000000000000000" pitchFamily="2" charset="2"/>
              </a:rPr>
              <a:t>: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Green / NAC and Blue / Vines </a:t>
            </a:r>
            <a:r>
              <a:rPr lang="de-DE" dirty="0" err="1"/>
              <a:t>pretty</a:t>
            </a:r>
            <a:r>
              <a:rPr lang="de-DE" dirty="0"/>
              <a:t> </a:t>
            </a:r>
            <a:r>
              <a:rPr lang="de-DE" dirty="0" err="1"/>
              <a:t>much</a:t>
            </a:r>
            <a:r>
              <a:rPr lang="de-DE" dirty="0"/>
              <a:t> </a:t>
            </a:r>
            <a:r>
              <a:rPr lang="de-DE" dirty="0" err="1"/>
              <a:t>look</a:t>
            </a:r>
            <a:r>
              <a:rPr lang="de-DE" dirty="0"/>
              <a:t> </a:t>
            </a:r>
            <a:r>
              <a:rPr lang="de-DE" dirty="0" err="1"/>
              <a:t>identical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every</a:t>
            </a:r>
            <a:r>
              <a:rPr lang="de-DE" dirty="0"/>
              <a:t> sample </a:t>
            </a:r>
            <a:r>
              <a:rPr lang="de-DE" dirty="0" err="1"/>
              <a:t>size</a:t>
            </a:r>
            <a:r>
              <a:rPr lang="de-DE" dirty="0"/>
              <a:t>:</a:t>
            </a:r>
          </a:p>
          <a:p>
            <a:pPr marL="1085850" lvl="2" indent="-171450">
              <a:buFontTx/>
              <a:buChar char="-"/>
            </a:pPr>
            <a:r>
              <a:rPr lang="de-DE" dirty="0"/>
              <a:t>Both </a:t>
            </a:r>
            <a:r>
              <a:rPr lang="de-DE" dirty="0" err="1"/>
              <a:t>close</a:t>
            </a:r>
            <a:r>
              <a:rPr lang="de-DE" dirty="0"/>
              <a:t> </a:t>
            </a:r>
            <a:r>
              <a:rPr lang="de-DE" dirty="0" err="1"/>
              <a:t>around</a:t>
            </a:r>
            <a:r>
              <a:rPr lang="de-DE" dirty="0"/>
              <a:t> 0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similar</a:t>
            </a:r>
            <a:r>
              <a:rPr lang="de-DE" dirty="0"/>
              <a:t> </a:t>
            </a:r>
            <a:r>
              <a:rPr lang="de-DE" dirty="0" err="1"/>
              <a:t>variance</a:t>
            </a:r>
            <a:endParaRPr lang="de-DE" dirty="0"/>
          </a:p>
          <a:p>
            <a:pPr marL="1085850" lvl="2" indent="-171450">
              <a:buFontTx/>
              <a:buChar char="-"/>
            </a:pP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increasing</a:t>
            </a:r>
            <a:r>
              <a:rPr lang="de-DE" dirty="0"/>
              <a:t> sample </a:t>
            </a:r>
            <a:r>
              <a:rPr lang="de-DE" dirty="0" err="1"/>
              <a:t>size</a:t>
            </a:r>
            <a:r>
              <a:rPr lang="de-DE" dirty="0"/>
              <a:t>,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underlying</a:t>
            </a:r>
            <a:r>
              <a:rPr lang="de-DE" dirty="0"/>
              <a:t> </a:t>
            </a:r>
            <a:r>
              <a:rPr lang="de-DE" dirty="0" err="1"/>
              <a:t>dependence</a:t>
            </a:r>
            <a:r>
              <a:rPr lang="de-DE" dirty="0"/>
              <a:t> </a:t>
            </a:r>
            <a:r>
              <a:rPr lang="de-DE" dirty="0" err="1"/>
              <a:t>structure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pretty</a:t>
            </a:r>
            <a:r>
              <a:rPr lang="de-DE" dirty="0"/>
              <a:t> </a:t>
            </a:r>
            <a:r>
              <a:rPr lang="de-DE" dirty="0" err="1"/>
              <a:t>well</a:t>
            </a:r>
            <a:r>
              <a:rPr lang="de-DE" dirty="0"/>
              <a:t> </a:t>
            </a:r>
            <a:r>
              <a:rPr lang="de-DE" dirty="0" err="1"/>
              <a:t>proximated</a:t>
            </a:r>
            <a:endParaRPr lang="de-DE" dirty="0"/>
          </a:p>
          <a:p>
            <a:pPr marL="628650" lvl="1" indent="-171450">
              <a:buFontTx/>
              <a:buChar char="-"/>
            </a:pPr>
            <a:r>
              <a:rPr lang="de-DE" dirty="0"/>
              <a:t>AC </a:t>
            </a:r>
            <a:r>
              <a:rPr lang="de-DE" dirty="0" err="1"/>
              <a:t>looks</a:t>
            </a:r>
            <a:r>
              <a:rPr lang="de-DE" dirty="0"/>
              <a:t> </a:t>
            </a:r>
            <a:r>
              <a:rPr lang="de-DE" dirty="0" err="1"/>
              <a:t>really</a:t>
            </a:r>
            <a:r>
              <a:rPr lang="de-DE" dirty="0"/>
              <a:t> </a:t>
            </a:r>
            <a:r>
              <a:rPr lang="de-DE" dirty="0" err="1"/>
              <a:t>bad</a:t>
            </a:r>
            <a:r>
              <a:rPr lang="de-DE" dirty="0"/>
              <a:t>: Not </a:t>
            </a:r>
            <a:r>
              <a:rPr lang="de-DE" dirty="0" err="1"/>
              <a:t>centered</a:t>
            </a:r>
            <a:r>
              <a:rPr lang="de-DE" dirty="0"/>
              <a:t> </a:t>
            </a:r>
            <a:r>
              <a:rPr lang="de-DE" dirty="0" err="1"/>
              <a:t>around</a:t>
            </a:r>
            <a:r>
              <a:rPr lang="de-DE" dirty="0"/>
              <a:t> 0 </a:t>
            </a:r>
            <a:r>
              <a:rPr lang="de-DE" dirty="0" err="1"/>
              <a:t>with</a:t>
            </a:r>
            <a:r>
              <a:rPr lang="de-DE" dirty="0"/>
              <a:t> large </a:t>
            </a:r>
            <a:r>
              <a:rPr lang="de-DE" dirty="0" err="1"/>
              <a:t>variance</a:t>
            </a:r>
            <a:r>
              <a:rPr lang="de-DE" dirty="0"/>
              <a:t> </a:t>
            </a:r>
          </a:p>
          <a:p>
            <a:pPr marL="628650" lvl="1" indent="-171450">
              <a:buFontTx/>
              <a:buChar char="-"/>
            </a:pPr>
            <a:endParaRPr lang="de-DE" dirty="0"/>
          </a:p>
          <a:p>
            <a:pPr marL="171450" lvl="0" indent="-171450">
              <a:buFontTx/>
              <a:buChar char="-"/>
            </a:pPr>
            <a:r>
              <a:rPr lang="de-DE" dirty="0"/>
              <a:t>Performance </a:t>
            </a:r>
            <a:r>
              <a:rPr lang="de-DE" dirty="0" err="1"/>
              <a:t>explained</a:t>
            </a:r>
            <a:r>
              <a:rPr lang="de-DE" dirty="0"/>
              <a:t>: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AC due to </a:t>
            </a:r>
            <a:r>
              <a:rPr lang="de-DE" dirty="0" err="1"/>
              <a:t>restriction</a:t>
            </a:r>
            <a:endParaRPr lang="de-DE" dirty="0"/>
          </a:p>
          <a:p>
            <a:pPr marL="628650" lvl="1" indent="-171450">
              <a:buFontTx/>
              <a:buChar char="-"/>
            </a:pPr>
            <a:r>
              <a:rPr lang="de-DE" dirty="0"/>
              <a:t>NAC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true</a:t>
            </a:r>
            <a:r>
              <a:rPr lang="de-DE" dirty="0"/>
              <a:t> and </a:t>
            </a:r>
            <a:r>
              <a:rPr lang="de-DE" dirty="0" err="1"/>
              <a:t>expected</a:t>
            </a:r>
            <a:r>
              <a:rPr lang="de-DE" dirty="0"/>
              <a:t> to performe </a:t>
            </a:r>
            <a:r>
              <a:rPr lang="de-DE" dirty="0" err="1"/>
              <a:t>well</a:t>
            </a:r>
            <a:endParaRPr lang="de-DE" dirty="0"/>
          </a:p>
          <a:p>
            <a:pPr marL="628650" lvl="1" indent="-171450">
              <a:buFontTx/>
              <a:buChar char="-"/>
            </a:pPr>
            <a:r>
              <a:rPr lang="de-DE" dirty="0"/>
              <a:t>Vines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flexible </a:t>
            </a:r>
            <a:r>
              <a:rPr lang="de-DE" dirty="0" err="1"/>
              <a:t>than</a:t>
            </a:r>
            <a:r>
              <a:rPr lang="de-DE" dirty="0"/>
              <a:t> NACs </a:t>
            </a:r>
            <a:r>
              <a:rPr lang="de-DE" dirty="0">
                <a:sym typeface="Wingdings" panose="05000000000000000000" pitchFamily="2" charset="2"/>
              </a:rPr>
              <a:t> </a:t>
            </a:r>
            <a:r>
              <a:rPr lang="de-DE" dirty="0" err="1">
                <a:sym typeface="Wingdings" panose="05000000000000000000" pitchFamily="2" charset="2"/>
              </a:rPr>
              <a:t>They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can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capture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this</a:t>
            </a:r>
            <a:r>
              <a:rPr lang="de-DE" dirty="0">
                <a:sym typeface="Wingdings" panose="05000000000000000000" pitchFamily="2" charset="2"/>
              </a:rPr>
              <a:t> partial </a:t>
            </a:r>
            <a:r>
              <a:rPr lang="de-DE" dirty="0" err="1">
                <a:sym typeface="Wingdings" panose="05000000000000000000" pitchFamily="2" charset="2"/>
              </a:rPr>
              <a:t>symmetry</a:t>
            </a:r>
            <a:r>
              <a:rPr lang="de-DE" dirty="0">
                <a:sym typeface="Wingdings" panose="05000000000000000000" pitchFamily="2" charset="2"/>
              </a:rPr>
              <a:t> </a:t>
            </a:r>
          </a:p>
          <a:p>
            <a:pPr marL="171450" lvl="0" indent="-171450">
              <a:buFontTx/>
              <a:buChar char="-"/>
            </a:pPr>
            <a:endParaRPr lang="de-DE" dirty="0">
              <a:sym typeface="Wingdings" panose="05000000000000000000" pitchFamily="2" charset="2"/>
            </a:endParaRPr>
          </a:p>
          <a:p>
            <a:pPr marL="171450" lvl="0" indent="-171450">
              <a:buFontTx/>
              <a:buChar char="-"/>
            </a:pPr>
            <a:r>
              <a:rPr lang="de-DE" dirty="0" err="1">
                <a:sym typeface="Wingdings" panose="05000000000000000000" pitchFamily="2" charset="2"/>
              </a:rPr>
              <a:t>Important</a:t>
            </a:r>
            <a:r>
              <a:rPr lang="de-DE" dirty="0">
                <a:sym typeface="Wingdings" panose="05000000000000000000" pitchFamily="2" charset="2"/>
              </a:rPr>
              <a:t> Takeaway:</a:t>
            </a:r>
          </a:p>
          <a:p>
            <a:pPr marL="628650" lvl="1" indent="-171450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Even </a:t>
            </a:r>
            <a:r>
              <a:rPr lang="de-DE" dirty="0" err="1">
                <a:sym typeface="Wingdings" panose="05000000000000000000" pitchFamily="2" charset="2"/>
              </a:rPr>
              <a:t>if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underlying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structure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is</a:t>
            </a:r>
            <a:r>
              <a:rPr lang="de-DE" dirty="0">
                <a:sym typeface="Wingdings" panose="05000000000000000000" pitchFamily="2" charset="2"/>
              </a:rPr>
              <a:t> NAC, Vines performe </a:t>
            </a:r>
            <a:r>
              <a:rPr lang="de-DE" dirty="0" err="1">
                <a:sym typeface="Wingdings" panose="05000000000000000000" pitchFamily="2" charset="2"/>
              </a:rPr>
              <a:t>quite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well</a:t>
            </a:r>
            <a:endParaRPr lang="de-DE" dirty="0">
              <a:sym typeface="Wingdings" panose="05000000000000000000" pitchFamily="2" charset="2"/>
            </a:endParaRPr>
          </a:p>
          <a:p>
            <a:pPr marL="628650" lvl="1" indent="-171450">
              <a:buFontTx/>
              <a:buChar char="-"/>
            </a:pPr>
            <a:r>
              <a:rPr lang="de-DE" dirty="0" err="1"/>
              <a:t>Reason</a:t>
            </a:r>
            <a:r>
              <a:rPr lang="de-DE" dirty="0"/>
              <a:t> I </a:t>
            </a:r>
            <a:r>
              <a:rPr lang="de-DE" dirty="0" err="1"/>
              <a:t>mention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:</a:t>
            </a:r>
          </a:p>
          <a:p>
            <a:pPr marL="1085850" lvl="2" indent="-171450">
              <a:buFontTx/>
              <a:buChar char="-"/>
            </a:pPr>
            <a:r>
              <a:rPr lang="de-DE" dirty="0"/>
              <a:t>In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analysis</a:t>
            </a:r>
            <a:r>
              <a:rPr lang="de-DE" dirty="0"/>
              <a:t>, </a:t>
            </a:r>
            <a:r>
              <a:rPr lang="de-DE" dirty="0" err="1"/>
              <a:t>we</a:t>
            </a:r>
            <a:r>
              <a:rPr lang="de-DE" dirty="0"/>
              <a:t> will </a:t>
            </a:r>
            <a:r>
              <a:rPr lang="de-DE" dirty="0" err="1"/>
              <a:t>focus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fitted</a:t>
            </a:r>
            <a:r>
              <a:rPr lang="de-DE" dirty="0"/>
              <a:t> </a:t>
            </a:r>
            <a:r>
              <a:rPr lang="de-DE" dirty="0" err="1"/>
              <a:t>vines</a:t>
            </a:r>
            <a:endParaRPr lang="de-DE" dirty="0"/>
          </a:p>
          <a:p>
            <a:pPr marL="1085850" lvl="2" indent="-171450">
              <a:buFontTx/>
              <a:buChar char="-"/>
            </a:pPr>
            <a:r>
              <a:rPr lang="de-DE" dirty="0"/>
              <a:t>This </a:t>
            </a:r>
            <a:r>
              <a:rPr lang="de-DE" dirty="0" err="1"/>
              <a:t>is</a:t>
            </a:r>
            <a:r>
              <a:rPr lang="de-DE" dirty="0"/>
              <a:t> not </a:t>
            </a:r>
            <a:r>
              <a:rPr lang="de-DE" dirty="0" err="1"/>
              <a:t>only</a:t>
            </a:r>
            <a:r>
              <a:rPr lang="de-DE" dirty="0"/>
              <a:t> due to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evidence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NACs not </a:t>
            </a:r>
            <a:r>
              <a:rPr lang="de-DE" dirty="0" err="1"/>
              <a:t>being</a:t>
            </a:r>
            <a:r>
              <a:rPr lang="de-DE" dirty="0"/>
              <a:t> </a:t>
            </a:r>
            <a:r>
              <a:rPr lang="de-DE" dirty="0" err="1"/>
              <a:t>suitable</a:t>
            </a:r>
            <a:r>
              <a:rPr lang="de-DE" dirty="0"/>
              <a:t>, but also </a:t>
            </a:r>
            <a:r>
              <a:rPr lang="de-DE" dirty="0" err="1"/>
              <a:t>because</a:t>
            </a:r>
            <a:r>
              <a:rPr lang="de-DE" dirty="0"/>
              <a:t>,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see</a:t>
            </a:r>
            <a:r>
              <a:rPr lang="de-DE" dirty="0"/>
              <a:t> </a:t>
            </a:r>
            <a:r>
              <a:rPr lang="de-DE" dirty="0" err="1"/>
              <a:t>here</a:t>
            </a:r>
            <a:r>
              <a:rPr lang="de-DE" dirty="0"/>
              <a:t>, </a:t>
            </a:r>
            <a:r>
              <a:rPr lang="de-DE" dirty="0" err="1"/>
              <a:t>vines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perfectly</a:t>
            </a:r>
            <a:r>
              <a:rPr lang="de-DE" dirty="0"/>
              <a:t> </a:t>
            </a:r>
            <a:r>
              <a:rPr lang="de-DE" dirty="0" err="1"/>
              <a:t>fine</a:t>
            </a:r>
            <a:r>
              <a:rPr lang="de-DE" dirty="0"/>
              <a:t> </a:t>
            </a:r>
            <a:r>
              <a:rPr lang="de-DE" dirty="0" err="1"/>
              <a:t>even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 dirty="0"/>
              <a:t> NACs </a:t>
            </a:r>
            <a:r>
              <a:rPr lang="de-DE" dirty="0" err="1"/>
              <a:t>were</a:t>
            </a:r>
            <a:r>
              <a:rPr lang="de-DE" dirty="0"/>
              <a:t> </a:t>
            </a:r>
            <a:r>
              <a:rPr lang="de-DE" dirty="0" err="1"/>
              <a:t>true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75A60EF-8B42-BE81-FFD6-45DBEF6BA2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EE22E-D4F1-40D7-A03F-1C7960DE94E4}" type="slidenum">
              <a:rPr lang="de-DE" smtClean="0"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3135862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2EB1E2-BCA7-4852-17EE-78B50885E5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C3A46A9A-2E45-503A-C4AF-D4991BE7D8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96C70F8F-226A-C767-77CF-2DB59736FB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 err="1"/>
              <a:t>Reproduce</a:t>
            </a:r>
            <a:r>
              <a:rPr lang="de-DE" dirty="0"/>
              <a:t> </a:t>
            </a:r>
            <a:r>
              <a:rPr lang="de-DE" dirty="0" err="1"/>
              <a:t>paper</a:t>
            </a:r>
            <a:r>
              <a:rPr lang="de-DE" dirty="0"/>
              <a:t> </a:t>
            </a:r>
            <a:r>
              <a:rPr lang="de-DE" dirty="0" err="1"/>
              <a:t>result</a:t>
            </a:r>
            <a:endParaRPr lang="de-DE" dirty="0"/>
          </a:p>
          <a:p>
            <a:pPr marL="628650" lvl="1" indent="-171450">
              <a:buFontTx/>
              <a:buChar char="-"/>
            </a:pPr>
            <a:r>
              <a:rPr lang="de-DE" dirty="0" err="1"/>
              <a:t>For</a:t>
            </a:r>
            <a:r>
              <a:rPr lang="de-DE" dirty="0"/>
              <a:t> n = 5k, tau </a:t>
            </a:r>
            <a:r>
              <a:rPr lang="de-DE" dirty="0" err="1"/>
              <a:t>estimated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AC </a:t>
            </a:r>
            <a:r>
              <a:rPr lang="de-DE" dirty="0" err="1"/>
              <a:t>is</a:t>
            </a:r>
            <a:r>
              <a:rPr lang="de-DE" dirty="0"/>
              <a:t> not larger </a:t>
            </a:r>
            <a:r>
              <a:rPr lang="de-DE" dirty="0" err="1"/>
              <a:t>than</a:t>
            </a:r>
            <a:r>
              <a:rPr lang="de-DE" dirty="0"/>
              <a:t> ~1/3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area</a:t>
            </a:r>
            <a:endParaRPr lang="de-DE" dirty="0"/>
          </a:p>
          <a:p>
            <a:pPr marL="628650" lvl="1" indent="-171450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 </a:t>
            </a:r>
            <a:r>
              <a:rPr lang="de-DE" dirty="0" err="1">
                <a:sym typeface="Wingdings" panose="05000000000000000000" pitchFamily="2" charset="2"/>
              </a:rPr>
              <a:t>We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did</a:t>
            </a:r>
            <a:r>
              <a:rPr lang="de-DE" dirty="0">
                <a:sym typeface="Wingdings" panose="05000000000000000000" pitchFamily="2" charset="2"/>
              </a:rPr>
              <a:t> not </a:t>
            </a:r>
            <a:r>
              <a:rPr lang="de-DE" dirty="0" err="1">
                <a:sym typeface="Wingdings" panose="05000000000000000000" pitchFamily="2" charset="2"/>
              </a:rPr>
              <a:t>run</a:t>
            </a:r>
            <a:r>
              <a:rPr lang="de-DE" dirty="0">
                <a:sym typeface="Wingdings" panose="05000000000000000000" pitchFamily="2" charset="2"/>
              </a:rPr>
              <a:t> 5k sims, but </a:t>
            </a:r>
          </a:p>
          <a:p>
            <a:pPr marL="628650" lvl="1" indent="-171450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A) </a:t>
            </a:r>
            <a:r>
              <a:rPr lang="de-DE" dirty="0" err="1">
                <a:sym typeface="Wingdings" panose="05000000000000000000" pitchFamily="2" charset="2"/>
              </a:rPr>
              <a:t>We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can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confirm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behavior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for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around</a:t>
            </a:r>
            <a:r>
              <a:rPr lang="de-DE" dirty="0">
                <a:sym typeface="Wingdings" panose="05000000000000000000" pitchFamily="2" charset="2"/>
              </a:rPr>
              <a:t> 1k</a:t>
            </a:r>
          </a:p>
          <a:p>
            <a:pPr marL="628650" lvl="1" indent="-171450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B) </a:t>
            </a:r>
            <a:r>
              <a:rPr lang="de-DE" dirty="0" err="1">
                <a:sym typeface="Wingdings" panose="05000000000000000000" pitchFamily="2" charset="2"/>
              </a:rPr>
              <a:t>For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smaller</a:t>
            </a:r>
            <a:r>
              <a:rPr lang="de-DE" dirty="0">
                <a:sym typeface="Wingdings" panose="05000000000000000000" pitchFamily="2" charset="2"/>
              </a:rPr>
              <a:t> n, </a:t>
            </a:r>
            <a:r>
              <a:rPr lang="de-DE" dirty="0" err="1">
                <a:sym typeface="Wingdings" panose="05000000000000000000" pitchFamily="2" charset="2"/>
              </a:rPr>
              <a:t>we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cannot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confirm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this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limit</a:t>
            </a:r>
            <a:r>
              <a:rPr lang="de-DE" dirty="0">
                <a:sym typeface="Wingdings" panose="05000000000000000000" pitchFamily="2" charset="2"/>
              </a:rPr>
              <a:t>, but a </a:t>
            </a:r>
            <a:r>
              <a:rPr lang="de-DE" dirty="0" err="1">
                <a:sym typeface="Wingdings" panose="05000000000000000000" pitchFamily="2" charset="2"/>
              </a:rPr>
              <a:t>clear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bias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towards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the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lower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correlation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value</a:t>
            </a:r>
            <a:endParaRPr lang="de-DE" dirty="0">
              <a:sym typeface="Wingdings" panose="05000000000000000000" pitchFamily="2" charset="2"/>
            </a:endParaRPr>
          </a:p>
          <a:p>
            <a:pPr marL="171450" lvl="0" indent="-171450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Takeaway: </a:t>
            </a:r>
          </a:p>
          <a:p>
            <a:pPr marL="628650" lvl="1" indent="-171450">
              <a:buFontTx/>
              <a:buChar char="-"/>
            </a:pPr>
            <a:r>
              <a:rPr lang="de-DE" dirty="0" err="1">
                <a:sym typeface="Wingdings" panose="05000000000000000000" pitchFamily="2" charset="2"/>
              </a:rPr>
              <a:t>If</a:t>
            </a:r>
            <a:r>
              <a:rPr lang="de-DE" dirty="0">
                <a:sym typeface="Wingdings" panose="05000000000000000000" pitchFamily="2" charset="2"/>
              </a:rPr>
              <a:t> AC </a:t>
            </a:r>
            <a:r>
              <a:rPr lang="de-DE" dirty="0" err="1">
                <a:sym typeface="Wingdings" panose="05000000000000000000" pitchFamily="2" charset="2"/>
              </a:rPr>
              <a:t>applied</a:t>
            </a:r>
            <a:r>
              <a:rPr lang="de-DE" dirty="0">
                <a:sym typeface="Wingdings" panose="05000000000000000000" pitchFamily="2" charset="2"/>
              </a:rPr>
              <a:t> to NAC, </a:t>
            </a:r>
            <a:r>
              <a:rPr lang="de-DE" dirty="0" err="1">
                <a:sym typeface="Wingdings" panose="05000000000000000000" pitchFamily="2" charset="2"/>
              </a:rPr>
              <a:t>we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systematically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underestimate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dependence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structures</a:t>
            </a:r>
            <a:endParaRPr lang="de-DE" dirty="0">
              <a:sym typeface="Wingdings" panose="05000000000000000000" pitchFamily="2" charset="2"/>
            </a:endParaRPr>
          </a:p>
          <a:p>
            <a:pPr marL="171450" lvl="0" indent="-171450">
              <a:buFontTx/>
              <a:buChar char="-"/>
            </a:pPr>
            <a:endParaRPr lang="de-DE" dirty="0">
              <a:sym typeface="Wingdings" panose="05000000000000000000" pitchFamily="2" charset="2"/>
            </a:endParaRPr>
          </a:p>
          <a:p>
            <a:pPr marL="171450" lvl="0" indent="-171450">
              <a:buFontTx/>
              <a:buChar char="-"/>
            </a:pPr>
            <a:r>
              <a:rPr lang="de-DE" dirty="0" err="1">
                <a:sym typeface="Wingdings" panose="05000000000000000000" pitchFamily="2" charset="2"/>
              </a:rPr>
              <a:t>Discussing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this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bc</a:t>
            </a:r>
            <a:r>
              <a:rPr lang="de-DE" dirty="0">
                <a:sym typeface="Wingdings" panose="05000000000000000000" pitchFamily="2" charset="2"/>
              </a:rPr>
              <a:t> </a:t>
            </a:r>
          </a:p>
          <a:p>
            <a:pPr marL="628650" lvl="1" indent="-171450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A) To </a:t>
            </a:r>
            <a:r>
              <a:rPr lang="de-DE" dirty="0" err="1">
                <a:sym typeface="Wingdings" panose="05000000000000000000" pitchFamily="2" charset="2"/>
              </a:rPr>
              <a:t>confirm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paper</a:t>
            </a:r>
            <a:endParaRPr lang="de-DE" dirty="0">
              <a:sym typeface="Wingdings" panose="05000000000000000000" pitchFamily="2" charset="2"/>
            </a:endParaRPr>
          </a:p>
          <a:p>
            <a:pPr marL="628650" lvl="1" indent="-171450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B) Questions </a:t>
            </a:r>
            <a:r>
              <a:rPr lang="de-DE" dirty="0" err="1">
                <a:sym typeface="Wingdings" panose="05000000000000000000" pitchFamily="2" charset="2"/>
              </a:rPr>
              <a:t>arisis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what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happens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if</a:t>
            </a:r>
            <a:r>
              <a:rPr lang="de-DE" dirty="0">
                <a:sym typeface="Wingdings" panose="05000000000000000000" pitchFamily="2" charset="2"/>
              </a:rPr>
              <a:t> NACs </a:t>
            </a:r>
            <a:r>
              <a:rPr lang="de-DE" dirty="0" err="1">
                <a:sym typeface="Wingdings" panose="05000000000000000000" pitchFamily="2" charset="2"/>
              </a:rPr>
              <a:t>are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applied</a:t>
            </a:r>
            <a:r>
              <a:rPr lang="de-DE" dirty="0">
                <a:sym typeface="Wingdings" panose="05000000000000000000" pitchFamily="2" charset="2"/>
              </a:rPr>
              <a:t> to Vine DGP </a:t>
            </a:r>
          </a:p>
          <a:p>
            <a:pPr marL="1085850" lvl="2" indent="-171450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i.e. </a:t>
            </a:r>
            <a:r>
              <a:rPr lang="de-DE" dirty="0" err="1">
                <a:sym typeface="Wingdings" panose="05000000000000000000" pitchFamily="2" charset="2"/>
              </a:rPr>
              <a:t>What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bias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does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the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paper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have</a:t>
            </a:r>
            <a:r>
              <a:rPr lang="de-DE" dirty="0">
                <a:sym typeface="Wingdings" panose="05000000000000000000" pitchFamily="2" charset="2"/>
              </a:rPr>
              <a:t> due to </a:t>
            </a:r>
            <a:r>
              <a:rPr lang="de-DE" dirty="0" err="1">
                <a:sym typeface="Wingdings" panose="05000000000000000000" pitchFamily="2" charset="2"/>
              </a:rPr>
              <a:t>applying</a:t>
            </a:r>
            <a:r>
              <a:rPr lang="de-DE" dirty="0">
                <a:sym typeface="Wingdings" panose="05000000000000000000" pitchFamily="2" charset="2"/>
              </a:rPr>
              <a:t> NAC to </a:t>
            </a:r>
            <a:r>
              <a:rPr lang="de-DE" dirty="0" err="1">
                <a:sym typeface="Wingdings" panose="05000000000000000000" pitchFamily="2" charset="2"/>
              </a:rPr>
              <a:t>something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that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does</a:t>
            </a:r>
            <a:r>
              <a:rPr lang="de-DE" dirty="0">
                <a:sym typeface="Wingdings" panose="05000000000000000000" pitchFamily="2" charset="2"/>
              </a:rPr>
              <a:t> not </a:t>
            </a:r>
            <a:r>
              <a:rPr lang="de-DE" dirty="0" err="1">
                <a:sym typeface="Wingdings" panose="05000000000000000000" pitchFamily="2" charset="2"/>
              </a:rPr>
              <a:t>look</a:t>
            </a:r>
            <a:r>
              <a:rPr lang="de-DE" dirty="0">
                <a:sym typeface="Wingdings" panose="05000000000000000000" pitchFamily="2" charset="2"/>
              </a:rPr>
              <a:t> like </a:t>
            </a:r>
            <a:r>
              <a:rPr lang="de-DE" dirty="0" err="1">
                <a:sym typeface="Wingdings" panose="05000000000000000000" pitchFamily="2" charset="2"/>
              </a:rPr>
              <a:t>it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suffices</a:t>
            </a:r>
            <a:r>
              <a:rPr lang="de-DE" dirty="0">
                <a:sym typeface="Wingdings" panose="05000000000000000000" pitchFamily="2" charset="2"/>
              </a:rPr>
              <a:t> NAC </a:t>
            </a:r>
            <a:r>
              <a:rPr lang="de-DE" dirty="0" err="1">
                <a:sym typeface="Wingdings" panose="05000000000000000000" pitchFamily="2" charset="2"/>
              </a:rPr>
              <a:t>assumption</a:t>
            </a:r>
            <a:endParaRPr lang="de-DE" dirty="0">
              <a:sym typeface="Wingdings" panose="05000000000000000000" pitchFamily="2" charset="2"/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A4E4AA3-6DD7-05D2-6FE7-335F601E898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EE22E-D4F1-40D7-A03F-1C7960DE94E4}" type="slidenum">
              <a:rPr lang="de-DE" smtClean="0"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9101324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A297AD-54E9-A15E-ABA8-753B10183E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4E2C12D4-BA01-A367-E4FC-5A200BCFF36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60F6AF44-2ACD-D9AB-FA83-DCAD5F75A6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 err="1"/>
              <a:t>For</a:t>
            </a:r>
            <a:r>
              <a:rPr lang="de-DE" dirty="0"/>
              <a:t> Vines,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again</a:t>
            </a:r>
            <a:r>
              <a:rPr lang="de-DE" dirty="0"/>
              <a:t> </a:t>
            </a:r>
            <a:r>
              <a:rPr lang="de-DE" dirty="0" err="1"/>
              <a:t>consider</a:t>
            </a:r>
            <a:r>
              <a:rPr lang="de-DE" dirty="0"/>
              <a:t> KLD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BUT: </a:t>
            </a:r>
            <a:r>
              <a:rPr lang="de-DE" dirty="0" err="1"/>
              <a:t>Instead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n, </a:t>
            </a:r>
            <a:r>
              <a:rPr lang="de-DE" dirty="0" err="1"/>
              <a:t>consider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correlation</a:t>
            </a:r>
            <a:r>
              <a:rPr lang="de-DE" dirty="0"/>
              <a:t> </a:t>
            </a:r>
            <a:r>
              <a:rPr lang="de-DE" dirty="0" err="1"/>
              <a:t>structure</a:t>
            </a:r>
            <a:endParaRPr lang="de-DE" dirty="0"/>
          </a:p>
          <a:p>
            <a:pPr marL="628650" lvl="1" indent="-171450">
              <a:buFontTx/>
              <a:buChar char="-"/>
            </a:pPr>
            <a:r>
              <a:rPr lang="de-DE" dirty="0" err="1"/>
              <a:t>Reason</a:t>
            </a:r>
            <a:r>
              <a:rPr lang="de-DE" dirty="0"/>
              <a:t>: By n </a:t>
            </a:r>
            <a:r>
              <a:rPr lang="de-DE" dirty="0" err="1"/>
              <a:t>hints</a:t>
            </a:r>
            <a:r>
              <a:rPr lang="de-DE" dirty="0"/>
              <a:t> to large sample </a:t>
            </a:r>
            <a:r>
              <a:rPr lang="de-DE" dirty="0" err="1"/>
              <a:t>behavior</a:t>
            </a:r>
            <a:r>
              <a:rPr lang="de-DE" dirty="0"/>
              <a:t> and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would</a:t>
            </a:r>
            <a:r>
              <a:rPr lang="de-DE" dirty="0"/>
              <a:t> </a:t>
            </a:r>
            <a:r>
              <a:rPr lang="de-DE" dirty="0" err="1"/>
              <a:t>see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NAC do not perform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great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vines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large n </a:t>
            </a:r>
          </a:p>
          <a:p>
            <a:pPr marL="1085850" lvl="2" indent="-171450">
              <a:buFontTx/>
              <a:buChar char="-"/>
            </a:pPr>
            <a:r>
              <a:rPr lang="de-DE" dirty="0"/>
              <a:t>(in </a:t>
            </a:r>
            <a:r>
              <a:rPr lang="de-DE" dirty="0" err="1"/>
              <a:t>case</a:t>
            </a:r>
            <a:r>
              <a:rPr lang="de-DE" dirty="0"/>
              <a:t> </a:t>
            </a:r>
            <a:r>
              <a:rPr lang="de-DE" dirty="0" err="1"/>
              <a:t>interest</a:t>
            </a:r>
            <a:r>
              <a:rPr lang="de-DE" dirty="0"/>
              <a:t>,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look</a:t>
            </a:r>
            <a:r>
              <a:rPr lang="de-DE" dirty="0"/>
              <a:t> at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plot</a:t>
            </a:r>
            <a:r>
              <a:rPr lang="de-DE" dirty="0"/>
              <a:t> </a:t>
            </a:r>
            <a:r>
              <a:rPr lang="de-DE" dirty="0" err="1"/>
              <a:t>later</a:t>
            </a:r>
            <a:r>
              <a:rPr lang="de-DE" dirty="0"/>
              <a:t>, ist in </a:t>
            </a:r>
            <a:r>
              <a:rPr lang="de-DE" dirty="0" err="1"/>
              <a:t>appendix</a:t>
            </a:r>
            <a:r>
              <a:rPr lang="de-DE" dirty="0"/>
              <a:t>)</a:t>
            </a:r>
          </a:p>
          <a:p>
            <a:pPr marL="628650" lvl="1" indent="-171450">
              <a:buFontTx/>
              <a:buChar char="-"/>
            </a:pPr>
            <a:r>
              <a:rPr lang="de-DE" dirty="0" err="1"/>
              <a:t>Instead</a:t>
            </a:r>
            <a:r>
              <a:rPr lang="de-DE" dirty="0"/>
              <a:t>: </a:t>
            </a:r>
            <a:r>
              <a:rPr lang="de-DE" dirty="0" err="1"/>
              <a:t>Directly</a:t>
            </a:r>
            <a:r>
              <a:rPr lang="de-DE" dirty="0"/>
              <a:t> </a:t>
            </a:r>
            <a:r>
              <a:rPr lang="de-DE" dirty="0" err="1"/>
              <a:t>look</a:t>
            </a:r>
            <a:r>
              <a:rPr lang="de-DE" dirty="0"/>
              <a:t> at </a:t>
            </a:r>
            <a:r>
              <a:rPr lang="de-DE" dirty="0" err="1"/>
              <a:t>reason</a:t>
            </a:r>
            <a:r>
              <a:rPr lang="de-DE" dirty="0"/>
              <a:t> </a:t>
            </a:r>
            <a:r>
              <a:rPr lang="de-DE" dirty="0" err="1"/>
              <a:t>why</a:t>
            </a:r>
            <a:r>
              <a:rPr lang="de-DE" dirty="0"/>
              <a:t> NACs do not perform </a:t>
            </a:r>
            <a:r>
              <a:rPr lang="de-DE" dirty="0" err="1"/>
              <a:t>well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large n:</a:t>
            </a:r>
          </a:p>
          <a:p>
            <a:pPr marL="1085850" lvl="2" indent="-171450">
              <a:buFontTx/>
              <a:buChar char="-"/>
            </a:pPr>
            <a:r>
              <a:rPr lang="de-DE" dirty="0"/>
              <a:t>NACs performe </a:t>
            </a:r>
            <a:r>
              <a:rPr lang="de-DE" dirty="0" err="1"/>
              <a:t>remarkably</a:t>
            </a:r>
            <a:r>
              <a:rPr lang="de-DE" dirty="0"/>
              <a:t> </a:t>
            </a:r>
            <a:r>
              <a:rPr lang="de-DE" dirty="0" err="1"/>
              <a:t>worse</a:t>
            </a:r>
            <a:r>
              <a:rPr lang="de-DE" dirty="0"/>
              <a:t> </a:t>
            </a:r>
            <a:r>
              <a:rPr lang="de-DE" dirty="0" err="1"/>
              <a:t>than</a:t>
            </a:r>
            <a:r>
              <a:rPr lang="de-DE" dirty="0"/>
              <a:t> </a:t>
            </a:r>
            <a:r>
              <a:rPr lang="de-DE" dirty="0" err="1"/>
              <a:t>vines</a:t>
            </a:r>
            <a:r>
              <a:rPr lang="de-DE" dirty="0"/>
              <a:t> </a:t>
            </a:r>
            <a:r>
              <a:rPr lang="de-DE" dirty="0" err="1"/>
              <a:t>now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3 different </a:t>
            </a:r>
            <a:r>
              <a:rPr lang="de-DE" dirty="0" err="1"/>
              <a:t>correlation</a:t>
            </a:r>
            <a:r>
              <a:rPr lang="de-DE" dirty="0"/>
              <a:t> </a:t>
            </a:r>
            <a:r>
              <a:rPr lang="de-DE" dirty="0" err="1"/>
              <a:t>values</a:t>
            </a:r>
            <a:endParaRPr lang="de-DE" dirty="0"/>
          </a:p>
          <a:p>
            <a:pPr marL="1085850" lvl="2" indent="-171450">
              <a:buFontTx/>
              <a:buChar char="-"/>
            </a:pPr>
            <a:r>
              <a:rPr lang="de-DE" dirty="0"/>
              <a:t>And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interestingly</a:t>
            </a:r>
            <a:r>
              <a:rPr lang="de-DE" dirty="0"/>
              <a:t>: </a:t>
            </a:r>
          </a:p>
          <a:p>
            <a:pPr marL="1543050" lvl="3" indent="-171450">
              <a:buFontTx/>
              <a:buChar char="-"/>
            </a:pPr>
            <a:r>
              <a:rPr lang="de-DE" dirty="0"/>
              <a:t>The </a:t>
            </a:r>
            <a:r>
              <a:rPr lang="de-DE" dirty="0" err="1"/>
              <a:t>more</a:t>
            </a:r>
            <a:r>
              <a:rPr lang="de-DE" dirty="0"/>
              <a:t> different </a:t>
            </a:r>
            <a:r>
              <a:rPr lang="de-DE" dirty="0" err="1"/>
              <a:t>these</a:t>
            </a:r>
            <a:r>
              <a:rPr lang="de-DE" dirty="0"/>
              <a:t> </a:t>
            </a:r>
            <a:r>
              <a:rPr lang="de-DE" dirty="0" err="1"/>
              <a:t>correlation</a:t>
            </a:r>
            <a:r>
              <a:rPr lang="de-DE" dirty="0"/>
              <a:t> </a:t>
            </a:r>
            <a:r>
              <a:rPr lang="de-DE" dirty="0" err="1"/>
              <a:t>values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,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worse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bias</a:t>
            </a:r>
            <a:r>
              <a:rPr lang="de-DE" dirty="0"/>
              <a:t>. </a:t>
            </a:r>
          </a:p>
          <a:p>
            <a:pPr marL="1543050" lvl="3" indent="-171450">
              <a:buFontTx/>
              <a:buChar char="-"/>
            </a:pPr>
            <a:r>
              <a:rPr lang="de-DE" dirty="0" err="1"/>
              <a:t>Obvious</a:t>
            </a:r>
            <a:r>
              <a:rPr lang="de-DE" dirty="0"/>
              <a:t> </a:t>
            </a:r>
            <a:r>
              <a:rPr lang="de-DE" dirty="0" err="1"/>
              <a:t>reaosn</a:t>
            </a:r>
            <a:r>
              <a:rPr lang="de-DE" dirty="0"/>
              <a:t>: NACs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capture</a:t>
            </a:r>
            <a:r>
              <a:rPr lang="de-DE" dirty="0"/>
              <a:t> </a:t>
            </a:r>
            <a:r>
              <a:rPr lang="de-DE" dirty="0" err="1"/>
              <a:t>two</a:t>
            </a:r>
            <a:r>
              <a:rPr lang="de-DE" dirty="0"/>
              <a:t> different </a:t>
            </a:r>
            <a:r>
              <a:rPr lang="de-DE" dirty="0" err="1"/>
              <a:t>correlation</a:t>
            </a:r>
            <a:r>
              <a:rPr lang="de-DE" dirty="0"/>
              <a:t> </a:t>
            </a:r>
            <a:r>
              <a:rPr lang="de-DE" dirty="0" err="1"/>
              <a:t>strength</a:t>
            </a:r>
            <a:r>
              <a:rPr lang="de-DE" dirty="0"/>
              <a:t>,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3, </a:t>
            </a:r>
            <a:r>
              <a:rPr lang="de-DE" dirty="0" err="1"/>
              <a:t>it</a:t>
            </a:r>
            <a:r>
              <a:rPr lang="de-DE" dirty="0"/>
              <a:t> just </a:t>
            </a:r>
            <a:r>
              <a:rPr lang="de-DE" dirty="0" err="1"/>
              <a:t>cannot</a:t>
            </a:r>
            <a:r>
              <a:rPr lang="de-DE" dirty="0"/>
              <a:t> </a:t>
            </a:r>
            <a:r>
              <a:rPr lang="de-DE" dirty="0" err="1"/>
              <a:t>capture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it</a:t>
            </a:r>
            <a:endParaRPr lang="de-DE" dirty="0"/>
          </a:p>
          <a:p>
            <a:pPr marL="1543050" lvl="3" indent="-171450">
              <a:buFontTx/>
              <a:buChar char="-"/>
            </a:pP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being</a:t>
            </a:r>
            <a:r>
              <a:rPr lang="de-DE" dirty="0"/>
              <a:t>,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3, but 2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them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very</a:t>
            </a:r>
            <a:r>
              <a:rPr lang="de-DE" dirty="0"/>
              <a:t> </a:t>
            </a:r>
            <a:r>
              <a:rPr lang="de-DE" dirty="0" err="1"/>
              <a:t>similar</a:t>
            </a:r>
            <a:r>
              <a:rPr lang="de-DE" dirty="0"/>
              <a:t>, </a:t>
            </a:r>
            <a:r>
              <a:rPr lang="de-DE" dirty="0" err="1"/>
              <a:t>then</a:t>
            </a:r>
            <a:r>
              <a:rPr lang="de-DE" dirty="0"/>
              <a:t> NACs </a:t>
            </a:r>
            <a:r>
              <a:rPr lang="de-DE" dirty="0" err="1"/>
              <a:t>seem</a:t>
            </a:r>
            <a:r>
              <a:rPr lang="de-DE" dirty="0"/>
              <a:t> to </a:t>
            </a:r>
            <a:r>
              <a:rPr lang="de-DE" dirty="0" err="1"/>
              <a:t>work</a:t>
            </a:r>
            <a:r>
              <a:rPr lang="de-DE" dirty="0"/>
              <a:t> </a:t>
            </a:r>
            <a:r>
              <a:rPr lang="de-DE" dirty="0" err="1"/>
              <a:t>fine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there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not a </a:t>
            </a:r>
            <a:r>
              <a:rPr lang="de-DE" dirty="0" err="1"/>
              <a:t>sever</a:t>
            </a:r>
            <a:r>
              <a:rPr lang="de-DE" dirty="0"/>
              <a:t> </a:t>
            </a:r>
            <a:r>
              <a:rPr lang="de-DE" dirty="0" err="1"/>
              <a:t>issue</a:t>
            </a:r>
            <a:r>
              <a:rPr lang="de-DE" dirty="0"/>
              <a:t> </a:t>
            </a:r>
            <a:r>
              <a:rPr lang="de-DE" dirty="0" err="1"/>
              <a:t>when</a:t>
            </a:r>
            <a:r>
              <a:rPr lang="de-DE" dirty="0"/>
              <a:t> </a:t>
            </a:r>
            <a:r>
              <a:rPr lang="de-DE" dirty="0" err="1"/>
              <a:t>modelling</a:t>
            </a:r>
            <a:r>
              <a:rPr lang="de-DE" dirty="0"/>
              <a:t> 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barely</a:t>
            </a:r>
            <a:r>
              <a:rPr lang="de-DE" dirty="0"/>
              <a:t> different </a:t>
            </a:r>
            <a:r>
              <a:rPr lang="de-DE" dirty="0" err="1"/>
              <a:t>structures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one</a:t>
            </a:r>
            <a:endParaRPr lang="de-DE" dirty="0"/>
          </a:p>
          <a:p>
            <a:pPr marL="628650" lvl="1" indent="-171450">
              <a:buFontTx/>
              <a:buChar char="-"/>
            </a:pPr>
            <a:r>
              <a:rPr lang="de-DE" dirty="0" err="1"/>
              <a:t>Intersting</a:t>
            </a:r>
            <a:r>
              <a:rPr lang="de-DE" dirty="0"/>
              <a:t> </a:t>
            </a:r>
            <a:r>
              <a:rPr lang="de-DE" dirty="0" err="1"/>
              <a:t>now</a:t>
            </a:r>
            <a:r>
              <a:rPr lang="de-DE" dirty="0"/>
              <a:t>: </a:t>
            </a:r>
          </a:p>
          <a:p>
            <a:pPr marL="1085850" lvl="2" indent="-171450">
              <a:buFontTx/>
              <a:buChar char="-"/>
            </a:pPr>
            <a:r>
              <a:rPr lang="de-DE" dirty="0"/>
              <a:t>Same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AC, in </a:t>
            </a: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direction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bias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NACs? </a:t>
            </a:r>
          </a:p>
          <a:p>
            <a:pPr marL="1085850" lvl="2" indent="-171450">
              <a:buFontTx/>
              <a:buChar char="-"/>
            </a:pPr>
            <a:r>
              <a:rPr lang="de-DE" dirty="0"/>
              <a:t>Bzw. </a:t>
            </a: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happens</a:t>
            </a:r>
            <a:r>
              <a:rPr lang="de-DE" dirty="0"/>
              <a:t> to </a:t>
            </a:r>
            <a:r>
              <a:rPr lang="de-DE" dirty="0" err="1"/>
              <a:t>the</a:t>
            </a:r>
            <a:r>
              <a:rPr lang="de-DE" dirty="0"/>
              <a:t> 3rd </a:t>
            </a:r>
            <a:r>
              <a:rPr lang="de-DE" dirty="0" err="1"/>
              <a:t>dependence</a:t>
            </a:r>
            <a:r>
              <a:rPr lang="de-DE" dirty="0"/>
              <a:t> </a:t>
            </a:r>
            <a:r>
              <a:rPr lang="de-DE" dirty="0" err="1"/>
              <a:t>structure</a:t>
            </a:r>
            <a:r>
              <a:rPr lang="de-DE" dirty="0"/>
              <a:t> </a:t>
            </a:r>
            <a:r>
              <a:rPr lang="de-DE" dirty="0" err="1"/>
              <a:t>when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2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available</a:t>
            </a:r>
            <a:r>
              <a:rPr lang="de-DE" dirty="0"/>
              <a:t> in NAC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CBB50A8-5B11-8CC2-E250-2F6F6C62E89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EE22E-D4F1-40D7-A03F-1C7960DE94E4}" type="slidenum">
              <a:rPr lang="de-DE" smtClean="0"/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069821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D6BE4B-8629-0ECE-F985-4668DD807B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BCBCABAD-4887-3C97-E331-9F15AC11EE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FDD84E7E-C04A-1D3F-2288-F02AD6E2E1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de-DE" dirty="0"/>
              <a:t>- </a:t>
            </a:r>
            <a:r>
              <a:rPr lang="de-DE" dirty="0" err="1"/>
              <a:t>Overestimation</a:t>
            </a:r>
            <a:r>
              <a:rPr lang="de-DE" dirty="0"/>
              <a:t> NAC 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417F3F4-F082-C89E-D42B-71A6F75B51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EE22E-D4F1-40D7-A03F-1C7960DE94E4}" type="slidenum">
              <a:rPr lang="de-DE" smtClean="0"/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086544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Hydrograph </a:t>
            </a:r>
            <a:r>
              <a:rPr lang="de-DE" dirty="0" err="1"/>
              <a:t>over</a:t>
            </a:r>
            <a:r>
              <a:rPr lang="de-DE" dirty="0"/>
              <a:t> 54 </a:t>
            </a:r>
            <a:r>
              <a:rPr lang="de-DE" dirty="0" err="1"/>
              <a:t>years</a:t>
            </a: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See </a:t>
            </a:r>
            <a:r>
              <a:rPr lang="de-DE" dirty="0" err="1"/>
              <a:t>later</a:t>
            </a:r>
            <a:r>
              <a:rPr lang="de-DE" dirty="0"/>
              <a:t>: </a:t>
            </a:r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years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observations</a:t>
            </a:r>
            <a:r>
              <a:rPr lang="de-DE" dirty="0"/>
              <a:t> per </a:t>
            </a:r>
            <a:r>
              <a:rPr lang="de-DE" dirty="0" err="1"/>
              <a:t>station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EE22E-D4F1-40D7-A03F-1C7960DE94E4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6921900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FAC9E2-C53B-5098-FB90-5E2895B926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8A63136C-2656-D07A-9F49-016EF866E11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D2697828-2662-FA23-6D70-9D75B9DFC7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de-DE" dirty="0"/>
              <a:t>- AIC </a:t>
            </a:r>
            <a:r>
              <a:rPr lang="de-DE" dirty="0" err="1"/>
              <a:t>discussion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8D7CCAB-1A73-E40F-2E8B-A5AEAAAFBF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EE22E-D4F1-40D7-A03F-1C7960DE94E4}" type="slidenum">
              <a:rPr lang="de-DE" smtClean="0"/>
              <a:t>34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625284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 err="1"/>
              <a:t>Contrary</a:t>
            </a:r>
            <a:r>
              <a:rPr lang="de-DE" dirty="0"/>
              <a:t> to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paper</a:t>
            </a:r>
            <a:r>
              <a:rPr lang="de-DE" dirty="0"/>
              <a:t>, </a:t>
            </a:r>
            <a:r>
              <a:rPr lang="de-DE" dirty="0" err="1"/>
              <a:t>we</a:t>
            </a:r>
            <a:r>
              <a:rPr lang="de-DE" dirty="0"/>
              <a:t> do not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fixed</a:t>
            </a:r>
            <a:r>
              <a:rPr lang="de-DE" dirty="0"/>
              <a:t> </a:t>
            </a:r>
            <a:r>
              <a:rPr lang="de-DE" dirty="0" err="1"/>
              <a:t>threshold</a:t>
            </a: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 err="1"/>
              <a:t>Reason</a:t>
            </a:r>
            <a:r>
              <a:rPr lang="de-DE" dirty="0"/>
              <a:t>: Fixed </a:t>
            </a:r>
            <a:r>
              <a:rPr lang="de-DE" dirty="0" err="1"/>
              <a:t>threshold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not </a:t>
            </a:r>
            <a:r>
              <a:rPr lang="de-DE" dirty="0" err="1"/>
              <a:t>reasonable</a:t>
            </a:r>
            <a:r>
              <a:rPr lang="de-DE" dirty="0"/>
              <a:t> IMO </a:t>
            </a:r>
            <a:r>
              <a:rPr lang="de-DE" dirty="0" err="1"/>
              <a:t>bc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intersted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dependence</a:t>
            </a:r>
            <a:r>
              <a:rPr lang="de-DE" dirty="0"/>
              <a:t> </a:t>
            </a:r>
            <a:r>
              <a:rPr lang="de-DE" dirty="0" err="1"/>
              <a:t>strucutre</a:t>
            </a:r>
            <a:endParaRPr lang="de-DE" dirty="0"/>
          </a:p>
          <a:p>
            <a:pPr marL="628650" lvl="1" indent="-171450">
              <a:buFontTx/>
              <a:buChar char="-"/>
            </a:pPr>
            <a:r>
              <a:rPr lang="de-DE" dirty="0" err="1"/>
              <a:t>Dependence</a:t>
            </a:r>
            <a:r>
              <a:rPr lang="de-DE" dirty="0"/>
              <a:t> </a:t>
            </a:r>
            <a:r>
              <a:rPr lang="de-DE" dirty="0" err="1"/>
              <a:t>structure</a:t>
            </a:r>
            <a:r>
              <a:rPr lang="de-DE" dirty="0"/>
              <a:t> / </a:t>
            </a:r>
            <a:r>
              <a:rPr lang="de-DE" dirty="0" err="1"/>
              <a:t>correlation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scale</a:t>
            </a:r>
            <a:r>
              <a:rPr lang="de-DE" dirty="0"/>
              <a:t> </a:t>
            </a:r>
            <a:r>
              <a:rPr lang="de-DE" dirty="0" err="1"/>
              <a:t>independent</a:t>
            </a:r>
            <a:endParaRPr lang="de-DE" dirty="0"/>
          </a:p>
          <a:p>
            <a:pPr marL="171450" lvl="0" indent="-171450">
              <a:buFontTx/>
              <a:buChar char="-"/>
            </a:pPr>
            <a:r>
              <a:rPr lang="de-DE" dirty="0"/>
              <a:t>Exact </a:t>
            </a:r>
            <a:r>
              <a:rPr lang="de-DE" dirty="0" err="1"/>
              <a:t>values</a:t>
            </a:r>
            <a:r>
              <a:rPr lang="de-DE" dirty="0"/>
              <a:t>: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Peak: 547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Duration in </a:t>
            </a:r>
            <a:r>
              <a:rPr lang="de-DE" dirty="0" err="1"/>
              <a:t>days</a:t>
            </a:r>
            <a:r>
              <a:rPr lang="de-DE" dirty="0"/>
              <a:t>: 22.1</a:t>
            </a:r>
          </a:p>
          <a:p>
            <a:pPr marL="628650" lvl="1" indent="-171450">
              <a:buFontTx/>
              <a:buChar char="-"/>
            </a:pPr>
            <a:r>
              <a:rPr lang="de-DE" dirty="0" err="1"/>
              <a:t>Vol</a:t>
            </a:r>
            <a:r>
              <a:rPr lang="de-DE" dirty="0"/>
              <a:t> in </a:t>
            </a:r>
            <a:r>
              <a:rPr lang="de-DE" dirty="0" err="1"/>
              <a:t>Mio</a:t>
            </a:r>
            <a:r>
              <a:rPr lang="de-DE" dirty="0"/>
              <a:t>: 446</a:t>
            </a:r>
          </a:p>
          <a:p>
            <a:pPr marL="171450" lvl="0" indent="-171450">
              <a:buFontTx/>
              <a:buChar char="-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EE22E-D4F1-40D7-A03F-1C7960DE94E4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075406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Do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every</a:t>
            </a:r>
            <a:r>
              <a:rPr lang="de-DE" dirty="0"/>
              <a:t> </a:t>
            </a:r>
            <a:r>
              <a:rPr lang="de-DE" dirty="0" err="1"/>
              <a:t>year</a:t>
            </a:r>
            <a:r>
              <a:rPr lang="de-DE" dirty="0"/>
              <a:t> to </a:t>
            </a:r>
            <a:r>
              <a:rPr lang="de-DE" dirty="0" err="1"/>
              <a:t>obtain</a:t>
            </a:r>
            <a:r>
              <a:rPr lang="de-DE" dirty="0"/>
              <a:t> </a:t>
            </a:r>
            <a:r>
              <a:rPr lang="de-DE" dirty="0" err="1"/>
              <a:t>nobs</a:t>
            </a:r>
            <a:r>
              <a:rPr lang="de-DE" dirty="0"/>
              <a:t> = #years </a:t>
            </a:r>
            <a:r>
              <a:rPr lang="de-DE" dirty="0" err="1"/>
              <a:t>observations</a:t>
            </a: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This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used</a:t>
            </a:r>
            <a:r>
              <a:rPr lang="de-DE" dirty="0"/>
              <a:t> to fit </a:t>
            </a:r>
            <a:r>
              <a:rPr lang="de-DE" dirty="0" err="1"/>
              <a:t>station</a:t>
            </a:r>
            <a:r>
              <a:rPr lang="de-DE" dirty="0"/>
              <a:t> </a:t>
            </a:r>
            <a:r>
              <a:rPr lang="de-DE" dirty="0" err="1"/>
              <a:t>specific</a:t>
            </a:r>
            <a:r>
              <a:rPr lang="de-DE" dirty="0"/>
              <a:t> </a:t>
            </a:r>
            <a:r>
              <a:rPr lang="de-DE" dirty="0" err="1"/>
              <a:t>copula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EE22E-D4F1-40D7-A03F-1C7960DE94E4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627034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B0BBFE-AAAA-1026-4A2A-E72D9F24C7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9B2F11BD-970A-42AD-B3B1-9EB1DD84E37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FD5EAEBE-0B4E-FED9-7725-5FAB9D08EA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2 Rivers, 27 </a:t>
            </a:r>
            <a:r>
              <a:rPr lang="de-DE" dirty="0" err="1"/>
              <a:t>stations</a:t>
            </a:r>
            <a:r>
              <a:rPr lang="de-DE" dirty="0"/>
              <a:t> </a:t>
            </a:r>
            <a:r>
              <a:rPr lang="de-DE" dirty="0" err="1"/>
              <a:t>where</a:t>
            </a:r>
            <a:r>
              <a:rPr lang="de-DE" dirty="0"/>
              <a:t>: 6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below</a:t>
            </a:r>
            <a:r>
              <a:rPr lang="de-DE" dirty="0"/>
              <a:t> 30 </a:t>
            </a:r>
            <a:r>
              <a:rPr lang="de-DE" dirty="0" err="1"/>
              <a:t>observations</a:t>
            </a:r>
            <a:r>
              <a:rPr lang="de-DE" dirty="0"/>
              <a:t> -&gt; </a:t>
            </a:r>
            <a:r>
              <a:rPr lang="de-DE" dirty="0" err="1"/>
              <a:t>remove</a:t>
            </a:r>
            <a:r>
              <a:rPr lang="de-DE" dirty="0"/>
              <a:t> </a:t>
            </a:r>
            <a:r>
              <a:rPr lang="de-DE" dirty="0" err="1"/>
              <a:t>those</a:t>
            </a:r>
            <a:r>
              <a:rPr lang="de-DE" dirty="0"/>
              <a:t> </a:t>
            </a:r>
            <a:r>
              <a:rPr lang="de-DE" dirty="0" err="1"/>
              <a:t>bc</a:t>
            </a:r>
            <a:r>
              <a:rPr lang="de-DE" dirty="0"/>
              <a:t> </a:t>
            </a:r>
            <a:r>
              <a:rPr lang="de-DE" dirty="0" err="1"/>
              <a:t>pretty</a:t>
            </a:r>
            <a:r>
              <a:rPr lang="de-DE" dirty="0"/>
              <a:t> </a:t>
            </a:r>
            <a:r>
              <a:rPr lang="de-DE" dirty="0" err="1"/>
              <a:t>little</a:t>
            </a:r>
            <a:r>
              <a:rPr lang="de-DE" dirty="0"/>
              <a:t> </a:t>
            </a:r>
            <a:r>
              <a:rPr lang="de-DE" dirty="0" err="1"/>
              <a:t>infor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following</a:t>
            </a:r>
            <a:r>
              <a:rPr lang="de-DE" dirty="0"/>
              <a:t> </a:t>
            </a:r>
            <a:r>
              <a:rPr lang="de-DE" dirty="0" err="1"/>
              <a:t>methods</a:t>
            </a:r>
            <a:r>
              <a:rPr lang="de-DE" dirty="0"/>
              <a:t> </a:t>
            </a:r>
          </a:p>
          <a:p>
            <a:pPr marL="171450" indent="-171450">
              <a:buFontTx/>
              <a:buChar char="-"/>
            </a:pPr>
            <a:r>
              <a:rPr lang="de-DE" dirty="0"/>
              <a:t>After </a:t>
            </a:r>
            <a:r>
              <a:rPr lang="de-DE" dirty="0" err="1"/>
              <a:t>removing</a:t>
            </a:r>
            <a:r>
              <a:rPr lang="de-DE" dirty="0"/>
              <a:t>: 2 Rivers, 21 </a:t>
            </a:r>
            <a:r>
              <a:rPr lang="de-DE" dirty="0" err="1"/>
              <a:t>stations</a:t>
            </a:r>
            <a:r>
              <a:rPr lang="de-DE" dirty="0"/>
              <a:t>: Donau: 9, Isar 12 </a:t>
            </a:r>
          </a:p>
          <a:p>
            <a:pPr marL="171450" indent="-171450">
              <a:buFontTx/>
              <a:buChar char="-"/>
            </a:pPr>
            <a:r>
              <a:rPr lang="de-DE" dirty="0" err="1"/>
              <a:t>Majority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stations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sample </a:t>
            </a:r>
            <a:r>
              <a:rPr lang="de-DE" dirty="0" err="1"/>
              <a:t>size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54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2 </a:t>
            </a:r>
            <a:r>
              <a:rPr lang="de-DE" dirty="0" err="1"/>
              <a:t>stations</a:t>
            </a:r>
            <a:r>
              <a:rPr lang="de-DE" dirty="0"/>
              <a:t> </a:t>
            </a:r>
            <a:r>
              <a:rPr lang="de-DE" dirty="0" err="1"/>
              <a:t>nobs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44 and 50</a:t>
            </a:r>
          </a:p>
          <a:p>
            <a:pPr marL="171450" indent="-171450">
              <a:buFontTx/>
              <a:buChar char="-"/>
            </a:pPr>
            <a:r>
              <a:rPr lang="de-DE" dirty="0"/>
              <a:t>In total,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on 1122 </a:t>
            </a:r>
            <a:r>
              <a:rPr lang="de-DE" dirty="0" err="1"/>
              <a:t>flood</a:t>
            </a:r>
            <a:r>
              <a:rPr lang="de-DE" dirty="0"/>
              <a:t> </a:t>
            </a:r>
            <a:r>
              <a:rPr lang="de-DE" dirty="0" err="1"/>
              <a:t>events</a:t>
            </a:r>
            <a:endParaRPr lang="de-DE" dirty="0"/>
          </a:p>
          <a:p>
            <a:pPr marL="171450" indent="-171450">
              <a:buFontTx/>
              <a:buChar char="-"/>
            </a:pP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 err="1"/>
              <a:t>Largest</a:t>
            </a:r>
            <a:r>
              <a:rPr lang="de-DE" dirty="0"/>
              <a:t> </a:t>
            </a:r>
            <a:r>
              <a:rPr lang="de-DE" dirty="0" err="1"/>
              <a:t>observations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river</a:t>
            </a:r>
            <a:r>
              <a:rPr lang="de-DE" dirty="0"/>
              <a:t>:</a:t>
            </a:r>
          </a:p>
          <a:p>
            <a:pPr marL="171450" indent="-171450">
              <a:buFontTx/>
              <a:buChar char="-"/>
            </a:pPr>
            <a:r>
              <a:rPr lang="de-DE" dirty="0"/>
              <a:t>Max </a:t>
            </a:r>
            <a:r>
              <a:rPr lang="de-DE" dirty="0" err="1"/>
              <a:t>peak</a:t>
            </a:r>
            <a:r>
              <a:rPr lang="de-DE" dirty="0"/>
              <a:t> in Donau: 3510 -&gt;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11 </a:t>
            </a:r>
            <a:r>
              <a:rPr lang="de-DE" dirty="0" err="1"/>
              <a:t>Bathtubs</a:t>
            </a:r>
            <a:r>
              <a:rPr lang="de-DE" dirty="0"/>
              <a:t>/s</a:t>
            </a:r>
          </a:p>
          <a:p>
            <a:pPr marL="171450" indent="-171450">
              <a:buFontTx/>
              <a:buChar char="-"/>
            </a:pPr>
            <a:r>
              <a:rPr lang="de-DE" dirty="0"/>
              <a:t>Max </a:t>
            </a:r>
            <a:r>
              <a:rPr lang="de-DE" dirty="0" err="1"/>
              <a:t>peak</a:t>
            </a:r>
            <a:r>
              <a:rPr lang="de-DE" dirty="0"/>
              <a:t> in Isar: ~4 </a:t>
            </a:r>
            <a:r>
              <a:rPr lang="de-DE" dirty="0" err="1"/>
              <a:t>bathtubs</a:t>
            </a:r>
            <a:r>
              <a:rPr lang="de-DE" dirty="0"/>
              <a:t>/s</a:t>
            </a:r>
          </a:p>
          <a:p>
            <a:pPr marL="171450" indent="-171450">
              <a:buFontTx/>
              <a:buChar char="-"/>
            </a:pPr>
            <a:r>
              <a:rPr lang="de-DE" dirty="0"/>
              <a:t>Max </a:t>
            </a:r>
            <a:r>
              <a:rPr lang="de-DE" dirty="0" err="1"/>
              <a:t>vol</a:t>
            </a:r>
            <a:r>
              <a:rPr lang="de-DE" dirty="0"/>
              <a:t> in Donau: 6824 -&gt;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2068 x Therme </a:t>
            </a:r>
            <a:r>
              <a:rPr lang="de-DE" dirty="0" err="1"/>
              <a:t>Erdingen</a:t>
            </a:r>
            <a:r>
              <a:rPr lang="de-DE" dirty="0"/>
              <a:t> (Flood </a:t>
            </a:r>
            <a:r>
              <a:rPr lang="de-DE" dirty="0" err="1"/>
              <a:t>took</a:t>
            </a:r>
            <a:r>
              <a:rPr lang="de-DE" dirty="0"/>
              <a:t> 46 </a:t>
            </a:r>
            <a:r>
              <a:rPr lang="de-DE" dirty="0" err="1"/>
              <a:t>days</a:t>
            </a:r>
            <a:r>
              <a:rPr lang="de-DE" dirty="0"/>
              <a:t>; in </a:t>
            </a:r>
            <a:r>
              <a:rPr lang="de-DE" dirty="0" err="1"/>
              <a:t>year</a:t>
            </a:r>
            <a:r>
              <a:rPr lang="de-DE" dirty="0"/>
              <a:t> 1988)</a:t>
            </a:r>
          </a:p>
          <a:p>
            <a:pPr marL="171450" indent="-171450">
              <a:buFontTx/>
              <a:buChar char="-"/>
            </a:pPr>
            <a:r>
              <a:rPr lang="de-DE" dirty="0"/>
              <a:t>Max </a:t>
            </a:r>
            <a:r>
              <a:rPr lang="de-DE" dirty="0" err="1"/>
              <a:t>vol</a:t>
            </a:r>
            <a:r>
              <a:rPr lang="de-DE" dirty="0"/>
              <a:t> in Isar: 548 x Therme </a:t>
            </a:r>
            <a:r>
              <a:rPr lang="de-DE" dirty="0" err="1"/>
              <a:t>Erdingen</a:t>
            </a:r>
            <a:r>
              <a:rPr lang="de-DE" dirty="0"/>
              <a:t> (Flood </a:t>
            </a:r>
            <a:r>
              <a:rPr lang="de-DE" dirty="0" err="1"/>
              <a:t>took</a:t>
            </a:r>
            <a:r>
              <a:rPr lang="de-DE" dirty="0"/>
              <a:t> 48 </a:t>
            </a:r>
            <a:r>
              <a:rPr lang="de-DE" dirty="0" err="1"/>
              <a:t>days</a:t>
            </a:r>
            <a:r>
              <a:rPr lang="de-DE" dirty="0"/>
              <a:t>; in </a:t>
            </a:r>
            <a:r>
              <a:rPr lang="de-DE" dirty="0" err="1"/>
              <a:t>year</a:t>
            </a:r>
            <a:r>
              <a:rPr lang="de-DE" dirty="0"/>
              <a:t> 1999)</a:t>
            </a:r>
          </a:p>
          <a:p>
            <a:pPr marL="171450" indent="-171450">
              <a:buFontTx/>
              <a:buChar char="-"/>
            </a:pPr>
            <a:r>
              <a:rPr lang="de-DE" dirty="0"/>
              <a:t>Max Duration Donau: 87 </a:t>
            </a:r>
            <a:r>
              <a:rPr lang="de-DE" dirty="0" err="1"/>
              <a:t>days</a:t>
            </a: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Max Duration in Isar: 56 </a:t>
            </a:r>
            <a:r>
              <a:rPr lang="de-DE" dirty="0" err="1"/>
              <a:t>days</a:t>
            </a:r>
            <a:endParaRPr lang="de-DE" dirty="0"/>
          </a:p>
          <a:p>
            <a:pPr marL="171450" indent="-171450">
              <a:buFontTx/>
              <a:buChar char="-"/>
            </a:pP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Duration </a:t>
            </a:r>
            <a:r>
              <a:rPr lang="de-DE" dirty="0" err="1"/>
              <a:t>Reminder</a:t>
            </a:r>
            <a:r>
              <a:rPr lang="de-DE" dirty="0"/>
              <a:t>: A </a:t>
            </a:r>
            <a:r>
              <a:rPr lang="de-DE" dirty="0" err="1"/>
              <a:t>river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flooded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long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its</a:t>
            </a:r>
            <a:r>
              <a:rPr lang="de-DE" dirty="0"/>
              <a:t> </a:t>
            </a:r>
            <a:r>
              <a:rPr lang="de-DE" dirty="0" err="1"/>
              <a:t>discharge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above</a:t>
            </a:r>
            <a:r>
              <a:rPr lang="de-DE" dirty="0"/>
              <a:t> ist 75% </a:t>
            </a:r>
            <a:r>
              <a:rPr lang="de-DE" dirty="0" err="1"/>
              <a:t>quantile</a:t>
            </a:r>
            <a:r>
              <a:rPr lang="de-DE" dirty="0"/>
              <a:t>; 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i.e.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took</a:t>
            </a:r>
            <a:r>
              <a:rPr lang="de-DE" dirty="0"/>
              <a:t> 87 bzw. 56 </a:t>
            </a:r>
            <a:r>
              <a:rPr lang="de-DE" dirty="0" err="1"/>
              <a:t>days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discharge</a:t>
            </a:r>
            <a:r>
              <a:rPr lang="de-DE" dirty="0"/>
              <a:t> to </a:t>
            </a:r>
            <a:r>
              <a:rPr lang="de-DE" dirty="0" err="1"/>
              <a:t>drop</a:t>
            </a:r>
            <a:r>
              <a:rPr lang="de-DE" dirty="0"/>
              <a:t> </a:t>
            </a:r>
            <a:r>
              <a:rPr lang="de-DE" dirty="0" err="1"/>
              <a:t>below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75% </a:t>
            </a:r>
            <a:r>
              <a:rPr lang="de-DE" dirty="0" err="1"/>
              <a:t>quantile</a:t>
            </a:r>
            <a:r>
              <a:rPr lang="de-DE" dirty="0"/>
              <a:t> </a:t>
            </a:r>
            <a:r>
              <a:rPr lang="de-DE" dirty="0" err="1"/>
              <a:t>within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year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65A9C7E-2A25-2C1D-9092-CD6D37E67E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EE22E-D4F1-40D7-A03F-1C7960DE94E4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513363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7E49BB-B55C-17CE-C8A7-6344D6E318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7146BE2C-448F-195D-AA20-301A859B498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2AFC5318-38F0-B093-4E5E-45EE3045A6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Boxplots: </a:t>
            </a:r>
          </a:p>
          <a:p>
            <a:pPr marL="171450" indent="-171450">
              <a:buFontTx/>
              <a:buChar char="-"/>
            </a:pPr>
            <a:r>
              <a:rPr lang="de-DE" dirty="0"/>
              <a:t>Distribution </a:t>
            </a:r>
            <a:r>
              <a:rPr lang="de-DE" dirty="0" err="1"/>
              <a:t>for</a:t>
            </a:r>
            <a:r>
              <a:rPr lang="de-DE" dirty="0"/>
              <a:t> all Kendall </a:t>
            </a:r>
            <a:r>
              <a:rPr lang="de-DE" dirty="0" err="1"/>
              <a:t>Correlation</a:t>
            </a:r>
            <a:r>
              <a:rPr lang="de-DE" dirty="0"/>
              <a:t> </a:t>
            </a:r>
            <a:r>
              <a:rPr lang="de-DE" dirty="0" err="1"/>
              <a:t>Coefficients</a:t>
            </a: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Tau </a:t>
            </a:r>
            <a:r>
              <a:rPr lang="de-DE" dirty="0" err="1"/>
              <a:t>higher</a:t>
            </a:r>
            <a:r>
              <a:rPr lang="de-DE" dirty="0"/>
              <a:t> </a:t>
            </a:r>
            <a:r>
              <a:rPr lang="de-DE" dirty="0" err="1"/>
              <a:t>variation</a:t>
            </a:r>
            <a:r>
              <a:rPr lang="de-DE" dirty="0"/>
              <a:t> in Isar,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correlation</a:t>
            </a:r>
            <a:r>
              <a:rPr lang="de-DE" dirty="0"/>
              <a:t> </a:t>
            </a:r>
            <a:r>
              <a:rPr lang="de-DE" dirty="0" err="1"/>
              <a:t>even</a:t>
            </a:r>
            <a:r>
              <a:rPr lang="de-DE" dirty="0"/>
              <a:t> </a:t>
            </a:r>
            <a:r>
              <a:rPr lang="de-DE" dirty="0" err="1"/>
              <a:t>below</a:t>
            </a:r>
            <a:r>
              <a:rPr lang="de-DE" dirty="0"/>
              <a:t> 0 (Mittenwald)</a:t>
            </a:r>
          </a:p>
          <a:p>
            <a:pPr marL="171450" indent="-171450">
              <a:buFontTx/>
              <a:buChar char="-"/>
            </a:pPr>
            <a:r>
              <a:rPr lang="de-DE" dirty="0" err="1"/>
              <a:t>Important</a:t>
            </a:r>
            <a:r>
              <a:rPr lang="de-DE" dirty="0"/>
              <a:t> to </a:t>
            </a:r>
            <a:r>
              <a:rPr lang="de-DE" dirty="0" err="1"/>
              <a:t>note</a:t>
            </a:r>
            <a:r>
              <a:rPr lang="de-DE" dirty="0"/>
              <a:t>: </a:t>
            </a:r>
            <a:r>
              <a:rPr lang="de-DE" dirty="0" err="1"/>
              <a:t>There</a:t>
            </a:r>
            <a:r>
              <a:rPr lang="de-DE" dirty="0"/>
              <a:t> </a:t>
            </a:r>
            <a:r>
              <a:rPr lang="de-DE" dirty="0" err="1"/>
              <a:t>seem</a:t>
            </a:r>
            <a:r>
              <a:rPr lang="de-DE" dirty="0"/>
              <a:t> to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three</a:t>
            </a:r>
            <a:r>
              <a:rPr lang="de-DE" dirty="0"/>
              <a:t> </a:t>
            </a:r>
            <a:r>
              <a:rPr lang="de-DE" dirty="0" err="1"/>
              <a:t>distinct</a:t>
            </a:r>
            <a:r>
              <a:rPr lang="de-DE" dirty="0"/>
              <a:t> </a:t>
            </a:r>
            <a:r>
              <a:rPr lang="de-DE" dirty="0" err="1"/>
              <a:t>correlation</a:t>
            </a:r>
            <a:r>
              <a:rPr lang="de-DE" dirty="0"/>
              <a:t> </a:t>
            </a:r>
            <a:r>
              <a:rPr lang="de-DE" dirty="0" err="1"/>
              <a:t>values</a:t>
            </a:r>
            <a:r>
              <a:rPr lang="de-DE" dirty="0"/>
              <a:t> / </a:t>
            </a:r>
            <a:r>
              <a:rPr lang="de-DE" dirty="0" err="1"/>
              <a:t>three</a:t>
            </a:r>
            <a:r>
              <a:rPr lang="de-DE" dirty="0"/>
              <a:t> </a:t>
            </a:r>
            <a:r>
              <a:rPr lang="de-DE" dirty="0" err="1"/>
              <a:t>distrinct</a:t>
            </a:r>
            <a:r>
              <a:rPr lang="de-DE" dirty="0"/>
              <a:t> </a:t>
            </a:r>
            <a:r>
              <a:rPr lang="de-DE" dirty="0" err="1"/>
              <a:t>strength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dependence</a:t>
            </a:r>
            <a:r>
              <a:rPr lang="de-DE" dirty="0"/>
              <a:t> (Like </a:t>
            </a:r>
            <a:r>
              <a:rPr lang="de-DE" dirty="0" err="1"/>
              <a:t>already</a:t>
            </a:r>
            <a:r>
              <a:rPr lang="de-DE" dirty="0"/>
              <a:t> </a:t>
            </a:r>
            <a:r>
              <a:rPr lang="de-DE" dirty="0" err="1"/>
              <a:t>seen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Munich </a:t>
            </a:r>
            <a:r>
              <a:rPr lang="de-DE" dirty="0" err="1"/>
              <a:t>station</a:t>
            </a:r>
            <a:r>
              <a:rPr lang="de-DE" dirty="0"/>
              <a:t>)</a:t>
            </a:r>
          </a:p>
          <a:p>
            <a:pPr marL="171450" indent="-171450">
              <a:buFontTx/>
              <a:buChar char="-"/>
            </a:pPr>
            <a:r>
              <a:rPr lang="de-DE" dirty="0"/>
              <a:t>Volume-Duration </a:t>
            </a:r>
            <a:r>
              <a:rPr lang="de-DE" dirty="0" err="1"/>
              <a:t>largest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far</a:t>
            </a:r>
            <a:r>
              <a:rPr lang="de-DE" dirty="0"/>
              <a:t>, </a:t>
            </a:r>
            <a:r>
              <a:rPr lang="de-DE" dirty="0" err="1"/>
              <a:t>then</a:t>
            </a:r>
            <a:r>
              <a:rPr lang="de-DE" dirty="0"/>
              <a:t> Volume-Peak, </a:t>
            </a:r>
            <a:r>
              <a:rPr lang="de-DE" dirty="0" err="1"/>
              <a:t>then</a:t>
            </a:r>
            <a:r>
              <a:rPr lang="de-DE" dirty="0"/>
              <a:t> Duration-Peak. This </a:t>
            </a:r>
            <a:r>
              <a:rPr lang="de-DE" dirty="0" err="1"/>
              <a:t>holds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both</a:t>
            </a:r>
            <a:r>
              <a:rPr lang="de-DE" dirty="0"/>
              <a:t> </a:t>
            </a:r>
            <a:r>
              <a:rPr lang="de-DE" dirty="0" err="1"/>
              <a:t>rivers</a:t>
            </a: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The Black Dots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taus</a:t>
            </a:r>
            <a:r>
              <a:rPr lang="de-DE" dirty="0"/>
              <a:t> </a:t>
            </a:r>
            <a:r>
              <a:rPr lang="de-DE" dirty="0" err="1"/>
              <a:t>observed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paper</a:t>
            </a:r>
            <a:r>
              <a:rPr lang="de-DE" dirty="0"/>
              <a:t>. And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seen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paper</a:t>
            </a:r>
            <a:r>
              <a:rPr lang="de-DE" dirty="0"/>
              <a:t>,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degree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dependence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these</a:t>
            </a:r>
            <a:r>
              <a:rPr lang="de-DE" dirty="0"/>
              <a:t> variables </a:t>
            </a:r>
            <a:r>
              <a:rPr lang="de-DE" dirty="0" err="1"/>
              <a:t>depends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threshold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when</a:t>
            </a:r>
            <a:r>
              <a:rPr lang="de-DE" dirty="0"/>
              <a:t> a </a:t>
            </a:r>
            <a:r>
              <a:rPr lang="de-DE" dirty="0" err="1"/>
              <a:t>flood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considered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such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Different to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paper</a:t>
            </a:r>
            <a:r>
              <a:rPr lang="de-DE" dirty="0"/>
              <a:t>: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choose</a:t>
            </a:r>
            <a:r>
              <a:rPr lang="de-DE" dirty="0"/>
              <a:t> </a:t>
            </a:r>
            <a:r>
              <a:rPr lang="de-DE" dirty="0" err="1"/>
              <a:t>quantiles</a:t>
            </a:r>
            <a:r>
              <a:rPr lang="de-DE" dirty="0"/>
              <a:t> to </a:t>
            </a:r>
            <a:r>
              <a:rPr lang="de-DE" dirty="0" err="1"/>
              <a:t>define</a:t>
            </a:r>
            <a:r>
              <a:rPr lang="de-DE" dirty="0"/>
              <a:t> a </a:t>
            </a:r>
            <a:r>
              <a:rPr lang="de-DE" dirty="0" err="1"/>
              <a:t>flood</a:t>
            </a:r>
            <a:r>
              <a:rPr lang="de-DE" dirty="0"/>
              <a:t>, </a:t>
            </a:r>
            <a:r>
              <a:rPr lang="de-DE" dirty="0" err="1"/>
              <a:t>paper</a:t>
            </a:r>
            <a:r>
              <a:rPr lang="de-DE" dirty="0"/>
              <a:t> </a:t>
            </a:r>
            <a:r>
              <a:rPr lang="de-DE" dirty="0" err="1"/>
              <a:t>used</a:t>
            </a:r>
            <a:r>
              <a:rPr lang="de-DE" dirty="0"/>
              <a:t> </a:t>
            </a:r>
            <a:r>
              <a:rPr lang="de-DE" dirty="0" err="1"/>
              <a:t>fixed</a:t>
            </a:r>
            <a:r>
              <a:rPr lang="de-DE" dirty="0"/>
              <a:t> </a:t>
            </a:r>
            <a:r>
              <a:rPr lang="de-DE" dirty="0" err="1"/>
              <a:t>value</a:t>
            </a:r>
            <a:r>
              <a:rPr lang="de-DE" dirty="0"/>
              <a:t> </a:t>
            </a:r>
          </a:p>
          <a:p>
            <a:pPr marL="628650" lvl="1" indent="-171450">
              <a:buFontTx/>
              <a:buChar char="-"/>
            </a:pPr>
            <a:r>
              <a:rPr lang="de-DE" dirty="0" err="1"/>
              <a:t>For</a:t>
            </a:r>
            <a:r>
              <a:rPr lang="de-DE" dirty="0"/>
              <a:t> large </a:t>
            </a:r>
            <a:r>
              <a:rPr lang="de-DE" dirty="0" err="1"/>
              <a:t>threshold</a:t>
            </a:r>
            <a:r>
              <a:rPr lang="de-DE" dirty="0"/>
              <a:t>, Peak-Volume </a:t>
            </a:r>
            <a:r>
              <a:rPr lang="de-DE" dirty="0" err="1"/>
              <a:t>dependence</a:t>
            </a:r>
            <a:r>
              <a:rPr lang="de-DE" dirty="0"/>
              <a:t> INCREASES </a:t>
            </a:r>
            <a:r>
              <a:rPr lang="de-DE" dirty="0" err="1"/>
              <a:t>while</a:t>
            </a:r>
            <a:r>
              <a:rPr lang="de-DE" dirty="0"/>
              <a:t> (</a:t>
            </a:r>
            <a:r>
              <a:rPr lang="de-DE" dirty="0" err="1"/>
              <a:t>paper</a:t>
            </a:r>
            <a:r>
              <a:rPr lang="de-DE" dirty="0"/>
              <a:t> p 1162) </a:t>
            </a:r>
            <a:r>
              <a:rPr lang="de-DE" dirty="0" err="1"/>
              <a:t>while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others</a:t>
            </a:r>
            <a:r>
              <a:rPr lang="de-DE" dirty="0"/>
              <a:t> </a:t>
            </a:r>
          </a:p>
          <a:p>
            <a:pPr marL="171450" indent="-171450">
              <a:buFontTx/>
              <a:buChar char="-"/>
            </a:pP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,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behavior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saw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Munich </a:t>
            </a:r>
            <a:r>
              <a:rPr lang="de-DE" dirty="0" err="1"/>
              <a:t>station</a:t>
            </a:r>
            <a:r>
              <a:rPr lang="de-DE" dirty="0"/>
              <a:t> </a:t>
            </a:r>
            <a:r>
              <a:rPr lang="de-DE" dirty="0" err="1"/>
              <a:t>does</a:t>
            </a:r>
            <a:r>
              <a:rPr lang="de-DE" dirty="0"/>
              <a:t> also hold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other</a:t>
            </a:r>
            <a:r>
              <a:rPr lang="de-DE" dirty="0"/>
              <a:t> </a:t>
            </a:r>
            <a:r>
              <a:rPr lang="de-DE" dirty="0" err="1"/>
              <a:t>stations</a:t>
            </a: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This </a:t>
            </a:r>
            <a:r>
              <a:rPr lang="de-DE" dirty="0" err="1"/>
              <a:t>is</a:t>
            </a:r>
            <a:r>
              <a:rPr lang="de-DE" dirty="0"/>
              <a:t> VERY </a:t>
            </a:r>
            <a:r>
              <a:rPr lang="de-DE" dirty="0" err="1"/>
              <a:t>important</a:t>
            </a:r>
            <a:r>
              <a:rPr lang="de-DE" dirty="0"/>
              <a:t> </a:t>
            </a:r>
            <a:r>
              <a:rPr lang="de-DE" dirty="0" err="1"/>
              <a:t>because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implies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violation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NACs</a:t>
            </a:r>
          </a:p>
          <a:p>
            <a:pPr marL="171450" indent="-171450">
              <a:buFontTx/>
              <a:buChar char="-"/>
            </a:pPr>
            <a:r>
              <a:rPr lang="de-DE" dirty="0"/>
              <a:t>Here </a:t>
            </a:r>
            <a:r>
              <a:rPr lang="de-DE" dirty="0" err="1"/>
              <a:t>critizing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paper</a:t>
            </a:r>
            <a:r>
              <a:rPr lang="de-DE" dirty="0"/>
              <a:t>: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The </a:t>
            </a:r>
            <a:r>
              <a:rPr lang="de-DE" dirty="0" err="1"/>
              <a:t>paper</a:t>
            </a:r>
            <a:r>
              <a:rPr lang="de-DE" dirty="0"/>
              <a:t> </a:t>
            </a:r>
            <a:r>
              <a:rPr lang="de-DE" dirty="0" err="1"/>
              <a:t>applies</a:t>
            </a:r>
            <a:r>
              <a:rPr lang="de-DE" dirty="0"/>
              <a:t> NACs </a:t>
            </a:r>
            <a:r>
              <a:rPr lang="de-DE" dirty="0" err="1"/>
              <a:t>without</a:t>
            </a:r>
            <a:r>
              <a:rPr lang="de-DE" dirty="0"/>
              <a:t> </a:t>
            </a:r>
            <a:r>
              <a:rPr lang="de-DE" dirty="0" err="1"/>
              <a:t>every</a:t>
            </a:r>
            <a:r>
              <a:rPr lang="de-DE" dirty="0"/>
              <a:t> </a:t>
            </a:r>
            <a:r>
              <a:rPr lang="de-DE" dirty="0" err="1"/>
              <a:t>showing</a:t>
            </a:r>
            <a:r>
              <a:rPr lang="de-DE" dirty="0"/>
              <a:t> </a:t>
            </a:r>
            <a:r>
              <a:rPr lang="de-DE" dirty="0" err="1"/>
              <a:t>scatterplots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correlation</a:t>
            </a:r>
            <a:r>
              <a:rPr lang="de-DE" dirty="0"/>
              <a:t> </a:t>
            </a:r>
            <a:r>
              <a:rPr lang="de-DE" dirty="0" err="1"/>
              <a:t>among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variables. </a:t>
            </a:r>
            <a:r>
              <a:rPr lang="de-DE" dirty="0" err="1"/>
              <a:t>When</a:t>
            </a:r>
            <a:r>
              <a:rPr lang="de-DE" dirty="0"/>
              <a:t> </a:t>
            </a:r>
            <a:r>
              <a:rPr lang="de-DE" dirty="0" err="1"/>
              <a:t>comparing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analysis</a:t>
            </a:r>
            <a:r>
              <a:rPr lang="de-DE" dirty="0"/>
              <a:t> to their,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missed</a:t>
            </a:r>
            <a:r>
              <a:rPr lang="de-DE" dirty="0"/>
              <a:t> </a:t>
            </a:r>
            <a:r>
              <a:rPr lang="de-DE" dirty="0" err="1"/>
              <a:t>those</a:t>
            </a:r>
            <a:endParaRPr lang="de-DE" dirty="0"/>
          </a:p>
          <a:p>
            <a:pPr marL="628650" lvl="1" indent="-171450">
              <a:buFontTx/>
              <a:buChar char="-"/>
            </a:pPr>
            <a:r>
              <a:rPr lang="de-DE" dirty="0"/>
              <a:t>Thus,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uncertain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 dirty="0"/>
              <a:t> NACs </a:t>
            </a:r>
            <a:r>
              <a:rPr lang="de-DE" dirty="0" err="1"/>
              <a:t>were</a:t>
            </a:r>
            <a:r>
              <a:rPr lang="de-DE" dirty="0"/>
              <a:t> </a:t>
            </a:r>
            <a:r>
              <a:rPr lang="de-DE" dirty="0" err="1"/>
              <a:t>applicable</a:t>
            </a:r>
            <a:r>
              <a:rPr lang="de-DE" dirty="0"/>
              <a:t> to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paper</a:t>
            </a:r>
            <a:r>
              <a:rPr lang="de-DE" dirty="0"/>
              <a:t>? 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In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simulation</a:t>
            </a:r>
            <a:r>
              <a:rPr lang="de-DE" dirty="0"/>
              <a:t> </a:t>
            </a:r>
            <a:r>
              <a:rPr lang="de-DE" dirty="0" err="1"/>
              <a:t>study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will </a:t>
            </a:r>
            <a:r>
              <a:rPr lang="de-DE" dirty="0" err="1"/>
              <a:t>see</a:t>
            </a:r>
            <a:r>
              <a:rPr lang="de-DE" dirty="0"/>
              <a:t> </a:t>
            </a: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happens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 dirty="0"/>
              <a:t> NAC </a:t>
            </a:r>
            <a:r>
              <a:rPr lang="de-DE" dirty="0" err="1"/>
              <a:t>applied</a:t>
            </a:r>
            <a:r>
              <a:rPr lang="de-DE" dirty="0"/>
              <a:t> to </a:t>
            </a:r>
            <a:r>
              <a:rPr lang="de-DE" dirty="0" err="1"/>
              <a:t>vine</a:t>
            </a:r>
            <a:r>
              <a:rPr lang="de-DE" dirty="0"/>
              <a:t> DGP</a:t>
            </a:r>
          </a:p>
          <a:p>
            <a:pPr marL="457200" lvl="1" indent="0">
              <a:buFontTx/>
              <a:buNone/>
            </a:pPr>
            <a:r>
              <a:rPr lang="de-DE" dirty="0"/>
              <a:t>&gt;&gt; This </a:t>
            </a:r>
            <a:r>
              <a:rPr lang="de-DE" dirty="0" err="1"/>
              <a:t>brings</a:t>
            </a:r>
            <a:r>
              <a:rPr lang="de-DE" dirty="0"/>
              <a:t> </a:t>
            </a:r>
            <a:r>
              <a:rPr lang="de-DE" dirty="0" err="1"/>
              <a:t>us</a:t>
            </a:r>
            <a:r>
              <a:rPr lang="de-DE" dirty="0"/>
              <a:t> to </a:t>
            </a:r>
            <a:r>
              <a:rPr lang="de-DE" dirty="0" err="1"/>
              <a:t>methods</a:t>
            </a:r>
            <a:r>
              <a:rPr lang="de-DE" dirty="0"/>
              <a:t> </a:t>
            </a:r>
            <a:r>
              <a:rPr lang="de-DE" dirty="0" err="1"/>
              <a:t>part</a:t>
            </a:r>
            <a:r>
              <a:rPr lang="de-DE" dirty="0"/>
              <a:t> </a:t>
            </a:r>
            <a:r>
              <a:rPr lang="de-DE" dirty="0">
                <a:sym typeface="Wingdings" panose="05000000000000000000" pitchFamily="2" charset="2"/>
              </a:rPr>
              <a:t> </a:t>
            </a:r>
          </a:p>
          <a:p>
            <a:pPr marL="457200" lvl="1" indent="0">
              <a:buFontTx/>
              <a:buNone/>
            </a:pPr>
            <a:endParaRPr lang="de-DE" dirty="0">
              <a:sym typeface="Wingdings" panose="05000000000000000000" pitchFamily="2" charset="2"/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05931F3-3E4B-946B-FA63-BCF151B5180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EE22E-D4F1-40D7-A03F-1C7960DE94E4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636706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8E09AE-2F22-C9EB-B128-AF3D52415D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17F2AFBE-F11C-9AC3-9426-0021442767E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0680EF73-F4C1-3CA5-8E1F-26D9C5F13F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apply</a:t>
            </a:r>
            <a:r>
              <a:rPr lang="de-DE" dirty="0"/>
              <a:t> </a:t>
            </a:r>
            <a:r>
              <a:rPr lang="de-DE" dirty="0" err="1"/>
              <a:t>copulas</a:t>
            </a: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Quick </a:t>
            </a:r>
            <a:r>
              <a:rPr lang="de-DE" dirty="0" err="1"/>
              <a:t>reminder</a:t>
            </a:r>
            <a:r>
              <a:rPr lang="de-DE" dirty="0"/>
              <a:t>:</a:t>
            </a:r>
          </a:p>
          <a:p>
            <a:pPr marL="628650" lvl="1" indent="-171450">
              <a:buFontTx/>
              <a:buChar char="-"/>
            </a:pPr>
            <a:r>
              <a:rPr lang="de-DE" dirty="0" err="1"/>
              <a:t>Copula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a </a:t>
            </a:r>
            <a:r>
              <a:rPr lang="de-DE" dirty="0" err="1"/>
              <a:t>joint</a:t>
            </a:r>
            <a:r>
              <a:rPr lang="de-DE" dirty="0"/>
              <a:t> </a:t>
            </a:r>
            <a:r>
              <a:rPr lang="de-DE" dirty="0" err="1"/>
              <a:t>cdf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uniform </a:t>
            </a:r>
            <a:r>
              <a:rPr lang="de-DE" dirty="0" err="1"/>
              <a:t>margins</a:t>
            </a:r>
            <a:r>
              <a:rPr lang="de-DE" dirty="0"/>
              <a:t> (</a:t>
            </a:r>
            <a:r>
              <a:rPr lang="de-DE" dirty="0" err="1"/>
              <a:t>more</a:t>
            </a:r>
            <a:r>
              <a:rPr lang="de-DE" dirty="0"/>
              <a:t> on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later</a:t>
            </a:r>
            <a:r>
              <a:rPr lang="de-DE" dirty="0"/>
              <a:t>.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now</a:t>
            </a:r>
            <a:r>
              <a:rPr lang="de-DE" dirty="0"/>
              <a:t> </a:t>
            </a:r>
            <a:r>
              <a:rPr lang="de-DE" dirty="0" err="1"/>
              <a:t>think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just a </a:t>
            </a:r>
            <a:r>
              <a:rPr lang="de-DE" dirty="0" err="1"/>
              <a:t>function</a:t>
            </a:r>
            <a:r>
              <a:rPr lang="de-DE" dirty="0"/>
              <a:t>)</a:t>
            </a:r>
          </a:p>
          <a:p>
            <a:pPr marL="628650" lvl="1" indent="-171450">
              <a:buFontTx/>
              <a:buChar char="-"/>
            </a:pPr>
            <a:r>
              <a:rPr lang="de-DE" dirty="0" err="1"/>
              <a:t>Allows</a:t>
            </a:r>
            <a:r>
              <a:rPr lang="de-DE" dirty="0"/>
              <a:t> to </a:t>
            </a:r>
            <a:r>
              <a:rPr lang="de-DE" dirty="0" err="1"/>
              <a:t>decouple</a:t>
            </a:r>
            <a:r>
              <a:rPr lang="de-DE" dirty="0"/>
              <a:t> marginal </a:t>
            </a:r>
            <a:r>
              <a:rPr lang="de-DE" dirty="0" err="1"/>
              <a:t>distribution</a:t>
            </a:r>
            <a:r>
              <a:rPr lang="de-DE" dirty="0"/>
              <a:t> and </a:t>
            </a:r>
            <a:r>
              <a:rPr lang="de-DE" dirty="0" err="1"/>
              <a:t>dependence</a:t>
            </a:r>
            <a:r>
              <a:rPr lang="de-DE" dirty="0"/>
              <a:t> </a:t>
            </a:r>
            <a:r>
              <a:rPr lang="de-DE" dirty="0" err="1"/>
              <a:t>strucutre</a:t>
            </a:r>
            <a:endParaRPr lang="de-DE" dirty="0"/>
          </a:p>
          <a:p>
            <a:pPr marL="0" indent="0">
              <a:buFontTx/>
              <a:buNone/>
            </a:pP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Copulas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how</a:t>
            </a:r>
            <a:r>
              <a:rPr lang="de-DE" dirty="0"/>
              <a:t> multiple </a:t>
            </a:r>
            <a:r>
              <a:rPr lang="de-DE" dirty="0" err="1"/>
              <a:t>weels</a:t>
            </a:r>
            <a:r>
              <a:rPr lang="de-DE" dirty="0"/>
              <a:t> to </a:t>
            </a:r>
            <a:r>
              <a:rPr lang="de-DE" dirty="0" err="1"/>
              <a:t>tweak</a:t>
            </a:r>
            <a:r>
              <a:rPr lang="de-DE" dirty="0"/>
              <a:t>:</a:t>
            </a:r>
          </a:p>
          <a:p>
            <a:pPr marL="628650" lvl="1" indent="-171450">
              <a:buFontTx/>
              <a:buChar char="-"/>
            </a:pPr>
            <a:r>
              <a:rPr lang="de-DE" dirty="0" err="1"/>
              <a:t>Symmetry</a:t>
            </a:r>
            <a:r>
              <a:rPr lang="de-DE" dirty="0"/>
              <a:t> in a </a:t>
            </a:r>
            <a:r>
              <a:rPr lang="de-DE" dirty="0" err="1"/>
              <a:t>copula</a:t>
            </a:r>
            <a:endParaRPr lang="de-DE" dirty="0"/>
          </a:p>
          <a:p>
            <a:pPr marL="1085850" lvl="2" indent="-171450">
              <a:buFontTx/>
              <a:buChar char="-"/>
            </a:pPr>
            <a:r>
              <a:rPr lang="de-DE" dirty="0"/>
              <a:t>Here: Focus on </a:t>
            </a:r>
            <a:r>
              <a:rPr lang="de-DE" dirty="0" err="1"/>
              <a:t>Archimedean</a:t>
            </a:r>
            <a:r>
              <a:rPr lang="de-DE" dirty="0"/>
              <a:t> </a:t>
            </a:r>
            <a:r>
              <a:rPr lang="de-DE" dirty="0" err="1"/>
              <a:t>copula</a:t>
            </a:r>
            <a:r>
              <a:rPr lang="de-DE" dirty="0"/>
              <a:t> </a:t>
            </a:r>
            <a:r>
              <a:rPr lang="de-DE" dirty="0">
                <a:sym typeface="Wingdings" panose="05000000000000000000" pitchFamily="2" charset="2"/>
              </a:rPr>
              <a:t> These </a:t>
            </a:r>
            <a:r>
              <a:rPr lang="de-DE" dirty="0" err="1">
                <a:sym typeface="Wingdings" panose="05000000000000000000" pitchFamily="2" charset="2"/>
              </a:rPr>
              <a:t>are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exchangeable</a:t>
            </a:r>
            <a:r>
              <a:rPr lang="de-DE" dirty="0">
                <a:sym typeface="Wingdings" panose="05000000000000000000" pitchFamily="2" charset="2"/>
              </a:rPr>
              <a:t> (More on </a:t>
            </a:r>
            <a:r>
              <a:rPr lang="de-DE" dirty="0" err="1">
                <a:sym typeface="Wingdings" panose="05000000000000000000" pitchFamily="2" charset="2"/>
              </a:rPr>
              <a:t>that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during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generators</a:t>
            </a:r>
            <a:r>
              <a:rPr lang="de-DE" dirty="0">
                <a:sym typeface="Wingdings" panose="05000000000000000000" pitchFamily="2" charset="2"/>
              </a:rPr>
              <a:t>)</a:t>
            </a:r>
          </a:p>
          <a:p>
            <a:pPr marL="628650" lvl="1" indent="-171450">
              <a:buFontTx/>
              <a:buChar char="-"/>
            </a:pPr>
            <a:r>
              <a:rPr lang="de-DE" dirty="0" err="1">
                <a:sym typeface="Wingdings" panose="05000000000000000000" pitchFamily="2" charset="2"/>
              </a:rPr>
              <a:t>Speaking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of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generators</a:t>
            </a:r>
            <a:r>
              <a:rPr lang="de-DE" dirty="0">
                <a:sym typeface="Wingdings" panose="05000000000000000000" pitchFamily="2" charset="2"/>
              </a:rPr>
              <a:t>: </a:t>
            </a:r>
          </a:p>
          <a:p>
            <a:pPr marL="1085850" lvl="2" indent="-171450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Generators </a:t>
            </a:r>
            <a:r>
              <a:rPr lang="de-DE" dirty="0" err="1">
                <a:sym typeface="Wingdings" panose="05000000000000000000" pitchFamily="2" charset="2"/>
              </a:rPr>
              <a:t>define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the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family</a:t>
            </a:r>
            <a:r>
              <a:rPr lang="de-DE" dirty="0">
                <a:sym typeface="Wingdings" panose="05000000000000000000" pitchFamily="2" charset="2"/>
              </a:rPr>
              <a:t> a </a:t>
            </a:r>
            <a:r>
              <a:rPr lang="de-DE" dirty="0" err="1">
                <a:sym typeface="Wingdings" panose="05000000000000000000" pitchFamily="2" charset="2"/>
              </a:rPr>
              <a:t>copula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is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from</a:t>
            </a:r>
            <a:r>
              <a:rPr lang="de-DE" dirty="0">
                <a:sym typeface="Wingdings" panose="05000000000000000000" pitchFamily="2" charset="2"/>
              </a:rPr>
              <a:t> (</a:t>
            </a:r>
            <a:r>
              <a:rPr lang="de-DE" dirty="0" err="1">
                <a:sym typeface="Wingdings" panose="05000000000000000000" pitchFamily="2" charset="2"/>
              </a:rPr>
              <a:t>Again</a:t>
            </a:r>
            <a:r>
              <a:rPr lang="de-DE" dirty="0">
                <a:sym typeface="Wingdings" panose="05000000000000000000" pitchFamily="2" charset="2"/>
              </a:rPr>
              <a:t>, </a:t>
            </a:r>
            <a:r>
              <a:rPr lang="de-DE" dirty="0" err="1">
                <a:sym typeface="Wingdings" panose="05000000000000000000" pitchFamily="2" charset="2"/>
              </a:rPr>
              <a:t>more</a:t>
            </a:r>
            <a:r>
              <a:rPr lang="de-DE" dirty="0">
                <a:sym typeface="Wingdings" panose="05000000000000000000" pitchFamily="2" charset="2"/>
              </a:rPr>
              <a:t> on </a:t>
            </a:r>
            <a:r>
              <a:rPr lang="de-DE" dirty="0" err="1">
                <a:sym typeface="Wingdings" panose="05000000000000000000" pitchFamily="2" charset="2"/>
              </a:rPr>
              <a:t>that</a:t>
            </a:r>
            <a:r>
              <a:rPr lang="de-DE" dirty="0">
                <a:sym typeface="Wingdings" panose="05000000000000000000" pitchFamily="2" charset="2"/>
              </a:rPr>
              <a:t> on </a:t>
            </a:r>
            <a:r>
              <a:rPr lang="de-DE" dirty="0" err="1">
                <a:sym typeface="Wingdings" panose="05000000000000000000" pitchFamily="2" charset="2"/>
              </a:rPr>
              <a:t>another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slide</a:t>
            </a:r>
            <a:r>
              <a:rPr lang="de-DE" dirty="0">
                <a:sym typeface="Wingdings" panose="05000000000000000000" pitchFamily="2" charset="2"/>
              </a:rPr>
              <a:t>)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These </a:t>
            </a:r>
            <a:r>
              <a:rPr lang="de-DE" dirty="0" err="1"/>
              <a:t>properties</a:t>
            </a:r>
            <a:r>
              <a:rPr lang="de-DE" dirty="0"/>
              <a:t> </a:t>
            </a:r>
            <a:r>
              <a:rPr lang="de-DE" dirty="0" err="1"/>
              <a:t>refer</a:t>
            </a:r>
            <a:r>
              <a:rPr lang="de-DE" dirty="0"/>
              <a:t> to bivariate </a:t>
            </a:r>
            <a:r>
              <a:rPr lang="de-DE" dirty="0" err="1"/>
              <a:t>consideration</a:t>
            </a:r>
            <a:r>
              <a:rPr lang="de-DE" dirty="0"/>
              <a:t>.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consider</a:t>
            </a:r>
            <a:r>
              <a:rPr lang="de-DE" dirty="0"/>
              <a:t> </a:t>
            </a:r>
            <a:r>
              <a:rPr lang="de-DE" dirty="0" err="1"/>
              <a:t>trivariate</a:t>
            </a:r>
            <a:r>
              <a:rPr lang="de-DE" dirty="0"/>
              <a:t> </a:t>
            </a:r>
            <a:r>
              <a:rPr lang="de-DE" dirty="0" err="1"/>
              <a:t>copula</a:t>
            </a:r>
            <a:endParaRPr lang="de-DE" dirty="0"/>
          </a:p>
          <a:p>
            <a:pPr marL="1085850" lvl="2" indent="-171450">
              <a:buFontTx/>
              <a:buChar char="-"/>
            </a:pPr>
            <a:r>
              <a:rPr lang="de-DE" dirty="0"/>
              <a:t>Building </a:t>
            </a:r>
            <a:r>
              <a:rPr lang="de-DE" dirty="0" err="1"/>
              <a:t>blocks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trivariate</a:t>
            </a:r>
            <a:r>
              <a:rPr lang="de-DE" dirty="0"/>
              <a:t> </a:t>
            </a:r>
            <a:r>
              <a:rPr lang="de-DE" dirty="0" err="1"/>
              <a:t>copula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still </a:t>
            </a:r>
            <a:r>
              <a:rPr lang="de-DE" dirty="0" err="1"/>
              <a:t>the</a:t>
            </a:r>
            <a:r>
              <a:rPr lang="de-DE" dirty="0"/>
              <a:t> bivariate </a:t>
            </a:r>
            <a:r>
              <a:rPr lang="de-DE" dirty="0" err="1"/>
              <a:t>copula</a:t>
            </a:r>
            <a:endParaRPr lang="de-DE" dirty="0"/>
          </a:p>
          <a:p>
            <a:pPr marL="1085850" lvl="2" indent="-171450">
              <a:buFontTx/>
              <a:buChar char="-"/>
            </a:pPr>
            <a:r>
              <a:rPr lang="de-DE" dirty="0"/>
              <a:t>Different </a:t>
            </a:r>
            <a:r>
              <a:rPr lang="de-DE" dirty="0" err="1"/>
              <a:t>Nesting</a:t>
            </a:r>
            <a:r>
              <a:rPr lang="de-DE" dirty="0"/>
              <a:t> / </a:t>
            </a:r>
            <a:r>
              <a:rPr lang="de-DE" dirty="0" err="1"/>
              <a:t>Conditioning</a:t>
            </a:r>
            <a:r>
              <a:rPr lang="de-DE" dirty="0"/>
              <a:t> </a:t>
            </a:r>
            <a:r>
              <a:rPr lang="de-DE" dirty="0" err="1"/>
              <a:t>Structure</a:t>
            </a:r>
            <a:r>
              <a:rPr lang="de-DE" dirty="0"/>
              <a:t> </a:t>
            </a:r>
            <a:r>
              <a:rPr lang="de-DE" dirty="0" err="1"/>
              <a:t>give</a:t>
            </a:r>
            <a:r>
              <a:rPr lang="de-DE" dirty="0"/>
              <a:t> different </a:t>
            </a:r>
            <a:r>
              <a:rPr lang="de-DE" dirty="0" err="1"/>
              <a:t>Copula</a:t>
            </a:r>
            <a:endParaRPr lang="de-DE" dirty="0"/>
          </a:p>
          <a:p>
            <a:pPr marL="1085850" lvl="2" indent="-171450">
              <a:buFontTx/>
              <a:buChar char="-"/>
            </a:pP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consider</a:t>
            </a:r>
            <a:r>
              <a:rPr lang="de-DE" dirty="0"/>
              <a:t> </a:t>
            </a:r>
            <a:r>
              <a:rPr lang="de-DE" dirty="0" err="1"/>
              <a:t>three</a:t>
            </a:r>
            <a:r>
              <a:rPr lang="de-DE" dirty="0"/>
              <a:t> type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trivariate</a:t>
            </a:r>
            <a:r>
              <a:rPr lang="de-DE" dirty="0"/>
              <a:t> </a:t>
            </a:r>
            <a:r>
              <a:rPr lang="de-DE" dirty="0" err="1"/>
              <a:t>copulas</a:t>
            </a:r>
            <a:endParaRPr lang="de-DE" dirty="0"/>
          </a:p>
          <a:p>
            <a:pPr marL="171450" lvl="0" indent="-171450">
              <a:buFontTx/>
              <a:buChar char="-"/>
            </a:pPr>
            <a:endParaRPr lang="de-DE" dirty="0"/>
          </a:p>
          <a:p>
            <a:pPr marL="171450" lvl="0" indent="-171450">
              <a:buFontTx/>
              <a:buChar char="-"/>
            </a:pPr>
            <a:r>
              <a:rPr lang="de-DE" dirty="0"/>
              <a:t>Goal </a:t>
            </a:r>
            <a:r>
              <a:rPr lang="de-DE" dirty="0" err="1"/>
              <a:t>here</a:t>
            </a:r>
            <a:r>
              <a:rPr lang="de-DE" dirty="0"/>
              <a:t>: Copulas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math</a:t>
            </a:r>
            <a:r>
              <a:rPr lang="de-DE" dirty="0"/>
              <a:t> heavy</a:t>
            </a:r>
          </a:p>
          <a:p>
            <a:pPr marL="171450" lvl="0" indent="-171450">
              <a:buFontTx/>
              <a:buChar char="-"/>
            </a:pPr>
            <a:r>
              <a:rPr lang="de-DE" dirty="0" err="1"/>
              <a:t>Usually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will </a:t>
            </a:r>
            <a:r>
              <a:rPr lang="de-DE" dirty="0" err="1"/>
              <a:t>see</a:t>
            </a:r>
            <a:r>
              <a:rPr lang="de-DE" dirty="0"/>
              <a:t> „</a:t>
            </a:r>
            <a:r>
              <a:rPr lang="de-DE" dirty="0" err="1"/>
              <a:t>Sklar‘s</a:t>
            </a:r>
            <a:r>
              <a:rPr lang="de-DE" dirty="0"/>
              <a:t> Theorem“ on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copulas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based</a:t>
            </a:r>
            <a:r>
              <a:rPr lang="de-DE" dirty="0"/>
              <a:t> on</a:t>
            </a:r>
          </a:p>
          <a:p>
            <a:pPr marL="171450" lvl="0" indent="-171450">
              <a:buFontTx/>
              <a:buChar char="-"/>
            </a:pPr>
            <a:r>
              <a:rPr lang="de-DE" dirty="0"/>
              <a:t>Goal </a:t>
            </a:r>
            <a:r>
              <a:rPr lang="de-DE" dirty="0" err="1"/>
              <a:t>here</a:t>
            </a:r>
            <a:r>
              <a:rPr lang="de-DE" dirty="0"/>
              <a:t>: Keep </a:t>
            </a:r>
            <a:r>
              <a:rPr lang="de-DE" dirty="0" err="1"/>
              <a:t>low</a:t>
            </a:r>
            <a:r>
              <a:rPr lang="de-DE" dirty="0"/>
              <a:t> in </a:t>
            </a:r>
            <a:r>
              <a:rPr lang="de-DE" dirty="0" err="1"/>
              <a:t>math</a:t>
            </a:r>
            <a:endParaRPr lang="de-DE" dirty="0"/>
          </a:p>
          <a:p>
            <a:pPr marL="171450" lvl="0" indent="-171450">
              <a:buFontTx/>
              <a:buChar char="-"/>
            </a:pPr>
            <a:r>
              <a:rPr lang="de-DE" dirty="0"/>
              <a:t>Thus: Start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building</a:t>
            </a:r>
            <a:r>
              <a:rPr lang="de-DE" dirty="0"/>
              <a:t> </a:t>
            </a:r>
            <a:r>
              <a:rPr lang="de-DE" dirty="0" err="1"/>
              <a:t>blox</a:t>
            </a:r>
            <a:r>
              <a:rPr lang="de-DE" dirty="0"/>
              <a:t> and </a:t>
            </a:r>
            <a:r>
              <a:rPr lang="de-DE" dirty="0" err="1"/>
              <a:t>of</a:t>
            </a:r>
            <a:r>
              <a:rPr lang="de-DE" dirty="0"/>
              <a:t> bivariate </a:t>
            </a:r>
            <a:r>
              <a:rPr lang="de-DE" dirty="0" err="1"/>
              <a:t>copula</a:t>
            </a:r>
            <a:r>
              <a:rPr lang="de-DE" dirty="0"/>
              <a:t> and </a:t>
            </a:r>
            <a:r>
              <a:rPr lang="de-DE" dirty="0" err="1"/>
              <a:t>go</a:t>
            </a:r>
            <a:r>
              <a:rPr lang="de-DE" dirty="0"/>
              <a:t> </a:t>
            </a:r>
            <a:r>
              <a:rPr lang="de-DE" dirty="0" err="1"/>
              <a:t>deeper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aforementioned</a:t>
            </a:r>
            <a:r>
              <a:rPr lang="de-DE" dirty="0"/>
              <a:t> </a:t>
            </a:r>
            <a:r>
              <a:rPr lang="de-DE" dirty="0" err="1"/>
              <a:t>propertie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8884367-367D-3723-A2B3-38B4DEFB69E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EE22E-D4F1-40D7-A03F-1C7960DE94E4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506400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2DCB81-1B2D-7E88-DE62-D136C88D6C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0B7A1ABD-2581-1695-BC8B-E16FD65969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B746EB56-49BF-B9C9-86C2-72ECB53ACE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Archimedean</a:t>
            </a:r>
            <a:r>
              <a:rPr lang="de-DE" dirty="0"/>
              <a:t> </a:t>
            </a:r>
            <a:r>
              <a:rPr lang="de-DE" dirty="0" err="1"/>
              <a:t>copulas</a:t>
            </a:r>
            <a:r>
              <a:rPr lang="de-DE" dirty="0"/>
              <a:t>? </a:t>
            </a: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exchangeability</a:t>
            </a:r>
            <a:r>
              <a:rPr lang="de-DE" dirty="0"/>
              <a:t>? And </a:t>
            </a: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a </a:t>
            </a:r>
            <a:r>
              <a:rPr lang="de-DE" dirty="0" err="1"/>
              <a:t>copula</a:t>
            </a:r>
            <a:r>
              <a:rPr lang="de-DE" dirty="0"/>
              <a:t> </a:t>
            </a:r>
            <a:r>
              <a:rPr lang="de-DE" dirty="0" err="1"/>
              <a:t>family</a:t>
            </a:r>
            <a:r>
              <a:rPr lang="de-DE" dirty="0"/>
              <a:t>?</a:t>
            </a:r>
          </a:p>
          <a:p>
            <a:pPr marL="171450" indent="-171450">
              <a:buFontTx/>
              <a:buChar char="-"/>
            </a:pP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 err="1"/>
              <a:t>Before</a:t>
            </a:r>
            <a:r>
              <a:rPr lang="de-DE" dirty="0"/>
              <a:t> </a:t>
            </a:r>
            <a:r>
              <a:rPr lang="de-DE" dirty="0" err="1"/>
              <a:t>diving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</a:t>
            </a:r>
            <a:r>
              <a:rPr lang="de-DE" dirty="0" err="1"/>
              <a:t>these</a:t>
            </a:r>
            <a:r>
              <a:rPr lang="de-DE" dirty="0"/>
              <a:t> </a:t>
            </a:r>
            <a:r>
              <a:rPr lang="de-DE" dirty="0" err="1"/>
              <a:t>questions</a:t>
            </a:r>
            <a:r>
              <a:rPr lang="de-DE" dirty="0"/>
              <a:t>:</a:t>
            </a:r>
          </a:p>
          <a:p>
            <a:pPr marL="628650" lvl="1" indent="-171450">
              <a:buFontTx/>
              <a:buChar char="-"/>
            </a:pPr>
            <a:r>
              <a:rPr lang="de-DE" dirty="0" err="1"/>
              <a:t>Consider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axes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plots</a:t>
            </a:r>
            <a:r>
              <a:rPr lang="de-DE" dirty="0"/>
              <a:t>. </a:t>
            </a:r>
            <a:r>
              <a:rPr lang="de-DE" dirty="0" err="1"/>
              <a:t>They</a:t>
            </a:r>
            <a:r>
              <a:rPr lang="de-DE" dirty="0"/>
              <a:t> </a:t>
            </a:r>
            <a:r>
              <a:rPr lang="de-DE" dirty="0" err="1"/>
              <a:t>reach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0 to 1. 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This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because</a:t>
            </a:r>
            <a:r>
              <a:rPr lang="de-DE" dirty="0"/>
              <a:t>, </a:t>
            </a:r>
            <a:r>
              <a:rPr lang="de-DE" dirty="0" err="1"/>
              <a:t>before</a:t>
            </a:r>
            <a:r>
              <a:rPr lang="de-DE" dirty="0"/>
              <a:t> </a:t>
            </a:r>
            <a:r>
              <a:rPr lang="de-DE" dirty="0" err="1"/>
              <a:t>applying</a:t>
            </a:r>
            <a:r>
              <a:rPr lang="de-DE" dirty="0"/>
              <a:t> </a:t>
            </a:r>
            <a:r>
              <a:rPr lang="de-DE" dirty="0" err="1"/>
              <a:t>copulas</a:t>
            </a:r>
            <a:r>
              <a:rPr lang="de-DE" dirty="0"/>
              <a:t>,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transform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using</a:t>
            </a:r>
            <a:r>
              <a:rPr lang="de-DE" dirty="0"/>
              <a:t> PIT</a:t>
            </a:r>
          </a:p>
          <a:p>
            <a:pPr marL="628650" lvl="1" indent="-171450">
              <a:buFontTx/>
              <a:buChar char="-"/>
            </a:pPr>
            <a:r>
              <a:rPr lang="de-DE" dirty="0" err="1"/>
              <a:t>Discussed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in Interim </a:t>
            </a:r>
            <a:r>
              <a:rPr lang="de-DE" dirty="0" err="1"/>
              <a:t>meeting</a:t>
            </a:r>
            <a:endParaRPr lang="de-DE" dirty="0"/>
          </a:p>
          <a:p>
            <a:pPr marL="628650" lvl="1" indent="-171450">
              <a:buFontTx/>
              <a:buChar char="-"/>
            </a:pPr>
            <a:r>
              <a:rPr lang="de-DE" dirty="0" err="1"/>
              <a:t>If</a:t>
            </a:r>
            <a:r>
              <a:rPr lang="de-DE" dirty="0"/>
              <a:t> not </a:t>
            </a:r>
            <a:r>
              <a:rPr lang="de-DE" dirty="0" err="1"/>
              <a:t>remeber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: Just </a:t>
            </a:r>
            <a:r>
              <a:rPr lang="de-DE" dirty="0" err="1"/>
              <a:t>know</a:t>
            </a:r>
            <a:r>
              <a:rPr lang="de-DE" dirty="0"/>
              <a:t> </a:t>
            </a:r>
            <a:r>
              <a:rPr lang="de-DE" dirty="0" err="1"/>
              <a:t>there</a:t>
            </a:r>
            <a:r>
              <a:rPr lang="de-DE" dirty="0"/>
              <a:t> </a:t>
            </a:r>
            <a:r>
              <a:rPr lang="de-DE" dirty="0" err="1"/>
              <a:t>exists</a:t>
            </a:r>
            <a:r>
              <a:rPr lang="de-DE" dirty="0"/>
              <a:t> a </a:t>
            </a:r>
            <a:r>
              <a:rPr lang="de-DE" dirty="0" err="1"/>
              <a:t>function</a:t>
            </a:r>
            <a:r>
              <a:rPr lang="de-DE" dirty="0"/>
              <a:t> such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always</a:t>
            </a:r>
            <a:r>
              <a:rPr lang="de-DE" dirty="0"/>
              <a:t> </a:t>
            </a:r>
            <a:r>
              <a:rPr lang="de-DE" dirty="0" err="1"/>
              <a:t>transform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0,1 </a:t>
            </a:r>
            <a:r>
              <a:rPr lang="de-DE" dirty="0" err="1"/>
              <a:t>domain</a:t>
            </a:r>
            <a:endParaRPr lang="de-DE" dirty="0"/>
          </a:p>
          <a:p>
            <a:pPr marL="628650" lvl="1" indent="-171450">
              <a:buFontTx/>
              <a:buChar char="-"/>
            </a:pPr>
            <a:r>
              <a:rPr lang="de-DE" dirty="0" err="1"/>
              <a:t>Everything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follows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applied</a:t>
            </a:r>
            <a:r>
              <a:rPr lang="de-DE" dirty="0"/>
              <a:t> to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transformed</a:t>
            </a:r>
            <a:r>
              <a:rPr lang="de-DE" dirty="0"/>
              <a:t> </a:t>
            </a:r>
            <a:r>
              <a:rPr lang="de-DE" dirty="0" err="1"/>
              <a:t>data</a:t>
            </a:r>
            <a:endParaRPr lang="de-DE" dirty="0"/>
          </a:p>
          <a:p>
            <a:pPr marL="171450" indent="-171450">
              <a:buFontTx/>
              <a:buChar char="-"/>
            </a:pP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 err="1"/>
              <a:t>Now</a:t>
            </a:r>
            <a:r>
              <a:rPr lang="de-DE" dirty="0"/>
              <a:t>, </a:t>
            </a: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Archimedean</a:t>
            </a:r>
            <a:r>
              <a:rPr lang="de-DE" dirty="0"/>
              <a:t> </a:t>
            </a:r>
            <a:r>
              <a:rPr lang="de-DE" dirty="0" err="1"/>
              <a:t>copulas</a:t>
            </a:r>
            <a:r>
              <a:rPr lang="de-DE" dirty="0"/>
              <a:t>: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Copulas </a:t>
            </a:r>
            <a:r>
              <a:rPr lang="de-DE" dirty="0" err="1"/>
              <a:t>defined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a </a:t>
            </a:r>
            <a:r>
              <a:rPr lang="de-DE" dirty="0" err="1"/>
              <a:t>generator</a:t>
            </a:r>
            <a:r>
              <a:rPr lang="de-DE" dirty="0"/>
              <a:t> </a:t>
            </a:r>
            <a:r>
              <a:rPr lang="de-DE" dirty="0" err="1"/>
              <a:t>function</a:t>
            </a:r>
            <a:endParaRPr lang="de-DE" dirty="0"/>
          </a:p>
          <a:p>
            <a:pPr marL="628650" lvl="1" indent="-171450">
              <a:buFontTx/>
              <a:buChar char="-"/>
            </a:pP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focus</a:t>
            </a:r>
            <a:r>
              <a:rPr lang="de-DE" dirty="0"/>
              <a:t> on </a:t>
            </a:r>
            <a:r>
              <a:rPr lang="de-DE" dirty="0" err="1"/>
              <a:t>three</a:t>
            </a:r>
            <a:r>
              <a:rPr lang="de-DE" dirty="0"/>
              <a:t> different </a:t>
            </a:r>
            <a:r>
              <a:rPr lang="de-DE" dirty="0" err="1"/>
              <a:t>archimedean</a:t>
            </a:r>
            <a:r>
              <a:rPr lang="de-DE" dirty="0"/>
              <a:t> </a:t>
            </a:r>
            <a:r>
              <a:rPr lang="de-DE" dirty="0" err="1"/>
              <a:t>copulas</a:t>
            </a:r>
            <a:r>
              <a:rPr lang="de-DE" dirty="0"/>
              <a:t>: Clayton, Frank and Gumbel</a:t>
            </a:r>
          </a:p>
          <a:p>
            <a:pPr marL="628650" lvl="1" indent="-171450">
              <a:buFontTx/>
              <a:buChar char="-"/>
            </a:pP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see</a:t>
            </a:r>
            <a:r>
              <a:rPr lang="de-DE" dirty="0"/>
              <a:t> their </a:t>
            </a:r>
            <a:r>
              <a:rPr lang="de-DE" dirty="0" err="1"/>
              <a:t>generators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top </a:t>
            </a:r>
            <a:r>
              <a:rPr lang="de-DE" dirty="0" err="1"/>
              <a:t>row</a:t>
            </a:r>
            <a:endParaRPr lang="de-DE" dirty="0"/>
          </a:p>
          <a:p>
            <a:pPr marL="628650" lvl="1" indent="-171450">
              <a:buFontTx/>
              <a:buChar char="-"/>
            </a:pPr>
            <a:r>
              <a:rPr lang="de-DE" dirty="0"/>
              <a:t>Imagine </a:t>
            </a:r>
            <a:r>
              <a:rPr lang="de-DE" dirty="0" err="1"/>
              <a:t>generator</a:t>
            </a:r>
            <a:r>
              <a:rPr lang="de-DE" dirty="0"/>
              <a:t> </a:t>
            </a:r>
            <a:r>
              <a:rPr lang="de-DE" dirty="0" err="1"/>
              <a:t>functions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building</a:t>
            </a:r>
            <a:r>
              <a:rPr lang="de-DE" dirty="0"/>
              <a:t> </a:t>
            </a:r>
            <a:r>
              <a:rPr lang="de-DE" dirty="0" err="1"/>
              <a:t>blocks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an </a:t>
            </a:r>
            <a:r>
              <a:rPr lang="de-DE" dirty="0" err="1"/>
              <a:t>archimedean</a:t>
            </a:r>
            <a:r>
              <a:rPr lang="de-DE" dirty="0"/>
              <a:t> </a:t>
            </a:r>
            <a:r>
              <a:rPr lang="de-DE" dirty="0" err="1"/>
              <a:t>copula</a:t>
            </a:r>
            <a:endParaRPr lang="de-DE" dirty="0"/>
          </a:p>
          <a:p>
            <a:pPr marL="628650" lvl="1" indent="-171450">
              <a:buFontTx/>
              <a:buChar char="-"/>
            </a:pP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plug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transformed</a:t>
            </a:r>
            <a:r>
              <a:rPr lang="de-DE" dirty="0"/>
              <a:t> variables </a:t>
            </a:r>
            <a:r>
              <a:rPr lang="de-DE" dirty="0" err="1"/>
              <a:t>into</a:t>
            </a:r>
            <a:r>
              <a:rPr lang="de-DE" dirty="0"/>
              <a:t> </a:t>
            </a:r>
            <a:r>
              <a:rPr lang="de-DE" dirty="0" err="1"/>
              <a:t>these</a:t>
            </a:r>
            <a:r>
              <a:rPr lang="de-DE" dirty="0"/>
              <a:t> </a:t>
            </a:r>
            <a:r>
              <a:rPr lang="de-DE" dirty="0" err="1"/>
              <a:t>functions</a:t>
            </a:r>
            <a:r>
              <a:rPr lang="de-DE" dirty="0"/>
              <a:t> and </a:t>
            </a:r>
            <a:r>
              <a:rPr lang="de-DE" dirty="0" err="1"/>
              <a:t>jointly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gives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final </a:t>
            </a:r>
            <a:r>
              <a:rPr lang="de-DE" dirty="0" err="1"/>
              <a:t>copula</a:t>
            </a:r>
            <a:r>
              <a:rPr lang="de-DE" dirty="0"/>
              <a:t> (See </a:t>
            </a:r>
            <a:r>
              <a:rPr lang="de-DE" dirty="0" err="1"/>
              <a:t>Archimedean</a:t>
            </a:r>
            <a:r>
              <a:rPr lang="de-DE" dirty="0"/>
              <a:t> </a:t>
            </a:r>
            <a:r>
              <a:rPr lang="de-DE" dirty="0" err="1"/>
              <a:t>copula</a:t>
            </a:r>
            <a:r>
              <a:rPr lang="de-DE" dirty="0"/>
              <a:t> in </a:t>
            </a:r>
            <a:r>
              <a:rPr lang="de-DE" dirty="0" err="1"/>
              <a:t>generator</a:t>
            </a:r>
            <a:r>
              <a:rPr lang="de-DE" dirty="0"/>
              <a:t> </a:t>
            </a:r>
            <a:r>
              <a:rPr lang="de-DE" dirty="0" err="1"/>
              <a:t>functions</a:t>
            </a:r>
            <a:r>
              <a:rPr lang="de-DE" dirty="0"/>
              <a:t> </a:t>
            </a:r>
            <a:r>
              <a:rPr lang="de-DE" dirty="0" err="1"/>
              <a:t>later</a:t>
            </a:r>
            <a:r>
              <a:rPr lang="de-DE" dirty="0"/>
              <a:t> on)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Generator </a:t>
            </a:r>
            <a:r>
              <a:rPr lang="de-DE" dirty="0" err="1"/>
              <a:t>functions</a:t>
            </a:r>
            <a:r>
              <a:rPr lang="de-DE" dirty="0"/>
              <a:t> </a:t>
            </a:r>
            <a:r>
              <a:rPr lang="de-DE" dirty="0" err="1"/>
              <a:t>depend</a:t>
            </a:r>
            <a:r>
              <a:rPr lang="de-DE" dirty="0"/>
              <a:t> on a </a:t>
            </a:r>
            <a:r>
              <a:rPr lang="de-DE" dirty="0" err="1"/>
              <a:t>parameter</a:t>
            </a:r>
            <a:r>
              <a:rPr lang="de-DE" dirty="0"/>
              <a:t> </a:t>
            </a:r>
            <a:r>
              <a:rPr lang="de-DE" dirty="0" err="1"/>
              <a:t>value</a:t>
            </a:r>
            <a:r>
              <a:rPr lang="de-DE" dirty="0"/>
              <a:t> and </a:t>
            </a:r>
            <a:r>
              <a:rPr lang="de-DE" dirty="0" err="1"/>
              <a:t>estimating</a:t>
            </a:r>
            <a:r>
              <a:rPr lang="de-DE" dirty="0"/>
              <a:t> a </a:t>
            </a:r>
            <a:r>
              <a:rPr lang="de-DE" dirty="0" err="1"/>
              <a:t>copula</a:t>
            </a:r>
            <a:r>
              <a:rPr lang="de-DE" dirty="0"/>
              <a:t> </a:t>
            </a:r>
            <a:r>
              <a:rPr lang="de-DE" dirty="0" err="1"/>
              <a:t>means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estimate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parameter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generator</a:t>
            </a:r>
            <a:endParaRPr lang="de-DE" dirty="0"/>
          </a:p>
          <a:p>
            <a:pPr marL="628650" lvl="1" indent="-171450">
              <a:buFontTx/>
              <a:buChar char="-"/>
            </a:pPr>
            <a:r>
              <a:rPr lang="de-DE" dirty="0" err="1"/>
              <a:t>Finally</a:t>
            </a:r>
            <a:r>
              <a:rPr lang="de-DE" dirty="0"/>
              <a:t>, </a:t>
            </a:r>
            <a:r>
              <a:rPr lang="de-DE" dirty="0" err="1"/>
              <a:t>since</a:t>
            </a:r>
            <a:r>
              <a:rPr lang="de-DE" dirty="0"/>
              <a:t> </a:t>
            </a:r>
            <a:r>
              <a:rPr lang="de-DE" dirty="0" err="1"/>
              <a:t>copulas</a:t>
            </a:r>
            <a:r>
              <a:rPr lang="de-DE" dirty="0"/>
              <a:t> </a:t>
            </a:r>
            <a:r>
              <a:rPr lang="de-DE" dirty="0" err="1"/>
              <a:t>describe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dependence</a:t>
            </a:r>
            <a:r>
              <a:rPr lang="de-DE" dirty="0"/>
              <a:t> </a:t>
            </a:r>
            <a:r>
              <a:rPr lang="de-DE" dirty="0" err="1"/>
              <a:t>structure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: </a:t>
            </a:r>
          </a:p>
          <a:p>
            <a:pPr marL="1085850" lvl="2" indent="-171450">
              <a:buFontTx/>
              <a:buChar char="-"/>
            </a:pPr>
            <a:r>
              <a:rPr lang="de-DE" dirty="0"/>
              <a:t>Copulas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connected</a:t>
            </a:r>
            <a:r>
              <a:rPr lang="de-DE" dirty="0"/>
              <a:t> to </a:t>
            </a:r>
            <a:r>
              <a:rPr lang="de-DE" dirty="0" err="1"/>
              <a:t>correlation</a:t>
            </a:r>
            <a:endParaRPr lang="de-DE" dirty="0"/>
          </a:p>
          <a:p>
            <a:pPr marL="1085850" lvl="2" indent="-171450">
              <a:buFontTx/>
              <a:buChar char="-"/>
            </a:pP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, </a:t>
            </a:r>
            <a:r>
              <a:rPr lang="de-DE" dirty="0" err="1"/>
              <a:t>the</a:t>
            </a:r>
            <a:r>
              <a:rPr lang="de-DE" dirty="0"/>
              <a:t> PARAMETER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generator</a:t>
            </a:r>
            <a:r>
              <a:rPr lang="de-DE" dirty="0"/>
              <a:t> </a:t>
            </a:r>
            <a:r>
              <a:rPr lang="de-DE" dirty="0" err="1"/>
              <a:t>function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connected</a:t>
            </a:r>
            <a:r>
              <a:rPr lang="de-DE" dirty="0"/>
              <a:t> to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correlation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(</a:t>
            </a:r>
            <a:r>
              <a:rPr lang="de-DE" dirty="0" err="1"/>
              <a:t>thus</a:t>
            </a:r>
            <a:r>
              <a:rPr lang="de-DE" dirty="0"/>
              <a:t>, tau = 0.1) on </a:t>
            </a:r>
            <a:r>
              <a:rPr lang="de-DE" dirty="0" err="1"/>
              <a:t>the</a:t>
            </a:r>
            <a:r>
              <a:rPr lang="de-DE" dirty="0"/>
              <a:t> top</a:t>
            </a:r>
          </a:p>
          <a:p>
            <a:pPr marL="171450" lvl="0" indent="-171450">
              <a:buFontTx/>
              <a:buChar char="-"/>
            </a:pP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Archimedean</a:t>
            </a:r>
            <a:r>
              <a:rPr lang="de-DE" dirty="0"/>
              <a:t> </a:t>
            </a:r>
            <a:r>
              <a:rPr lang="de-DE" dirty="0" err="1"/>
              <a:t>copula</a:t>
            </a:r>
            <a:r>
              <a:rPr lang="de-DE" dirty="0"/>
              <a:t> </a:t>
            </a:r>
            <a:r>
              <a:rPr lang="de-DE" dirty="0" err="1"/>
              <a:t>families</a:t>
            </a:r>
            <a:endParaRPr lang="de-DE" dirty="0"/>
          </a:p>
          <a:p>
            <a:pPr marL="628650" lvl="1" indent="-171450">
              <a:buFontTx/>
              <a:buChar char="-"/>
            </a:pPr>
            <a:r>
              <a:rPr lang="de-DE" dirty="0" err="1"/>
              <a:t>Depending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generator</a:t>
            </a:r>
            <a:r>
              <a:rPr lang="de-DE" dirty="0"/>
              <a:t> </a:t>
            </a:r>
            <a:r>
              <a:rPr lang="de-DE" dirty="0" err="1"/>
              <a:t>function</a:t>
            </a:r>
            <a:r>
              <a:rPr lang="de-DE" dirty="0"/>
              <a:t>,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contour</a:t>
            </a:r>
            <a:r>
              <a:rPr lang="de-DE" dirty="0"/>
              <a:t> </a:t>
            </a:r>
            <a:r>
              <a:rPr lang="de-DE" dirty="0" err="1"/>
              <a:t>plot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bottom</a:t>
            </a:r>
            <a:r>
              <a:rPr lang="de-DE" dirty="0"/>
              <a:t> </a:t>
            </a:r>
            <a:r>
              <a:rPr lang="de-DE" dirty="0" err="1"/>
              <a:t>change</a:t>
            </a:r>
            <a:endParaRPr lang="de-DE" dirty="0"/>
          </a:p>
          <a:p>
            <a:pPr marL="628650" lvl="1" indent="-171450">
              <a:buFontTx/>
              <a:buChar char="-"/>
            </a:pPr>
            <a:r>
              <a:rPr lang="de-DE" dirty="0"/>
              <a:t>But </a:t>
            </a:r>
            <a:r>
              <a:rPr lang="de-DE" dirty="0" err="1"/>
              <a:t>more</a:t>
            </a:r>
            <a:r>
              <a:rPr lang="de-DE" dirty="0"/>
              <a:t> on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later</a:t>
            </a:r>
            <a:r>
              <a:rPr lang="de-DE" dirty="0"/>
              <a:t>, </a:t>
            </a:r>
            <a:r>
              <a:rPr lang="de-DE" dirty="0" err="1"/>
              <a:t>when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consider</a:t>
            </a:r>
            <a:r>
              <a:rPr lang="de-DE" dirty="0"/>
              <a:t> </a:t>
            </a:r>
            <a:r>
              <a:rPr lang="de-DE" dirty="0" err="1"/>
              <a:t>higher</a:t>
            </a:r>
            <a:r>
              <a:rPr lang="de-DE" dirty="0"/>
              <a:t> </a:t>
            </a:r>
            <a:r>
              <a:rPr lang="de-DE" dirty="0" err="1"/>
              <a:t>correlation</a:t>
            </a:r>
            <a:endParaRPr lang="de-DE" dirty="0"/>
          </a:p>
          <a:p>
            <a:pPr marL="628650" lvl="1" indent="-171450">
              <a:buFontTx/>
              <a:buChar char="-"/>
            </a:pPr>
            <a:r>
              <a:rPr lang="de-DE" dirty="0" err="1"/>
              <a:t>Then</a:t>
            </a:r>
            <a:r>
              <a:rPr lang="de-DE" dirty="0"/>
              <a:t>, </a:t>
            </a:r>
            <a:r>
              <a:rPr lang="de-DE" dirty="0" err="1"/>
              <a:t>effect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family</a:t>
            </a:r>
            <a:r>
              <a:rPr lang="de-DE" dirty="0"/>
              <a:t> / </a:t>
            </a:r>
            <a:r>
              <a:rPr lang="de-DE" dirty="0" err="1"/>
              <a:t>generator</a:t>
            </a:r>
            <a:r>
              <a:rPr lang="de-DE" dirty="0"/>
              <a:t> </a:t>
            </a:r>
            <a:r>
              <a:rPr lang="de-DE" dirty="0" err="1"/>
              <a:t>function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clear</a:t>
            </a:r>
            <a:endParaRPr lang="de-DE" dirty="0"/>
          </a:p>
          <a:p>
            <a:pPr marL="171450" lvl="0" indent="-171450">
              <a:buFontTx/>
              <a:buChar char="-"/>
            </a:pPr>
            <a:r>
              <a:rPr lang="de-DE" dirty="0" err="1"/>
              <a:t>Finally</a:t>
            </a:r>
            <a:r>
              <a:rPr lang="de-DE" dirty="0"/>
              <a:t>, </a:t>
            </a: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exchangeability</a:t>
            </a:r>
            <a:r>
              <a:rPr lang="de-DE" dirty="0"/>
              <a:t>: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In </a:t>
            </a:r>
            <a:r>
              <a:rPr lang="de-DE" dirty="0" err="1"/>
              <a:t>contour</a:t>
            </a:r>
            <a:r>
              <a:rPr lang="de-DE" dirty="0"/>
              <a:t> </a:t>
            </a:r>
            <a:r>
              <a:rPr lang="de-DE" dirty="0" err="1"/>
              <a:t>plots</a:t>
            </a:r>
            <a:r>
              <a:rPr lang="de-DE" dirty="0"/>
              <a:t>, </a:t>
            </a:r>
            <a:r>
              <a:rPr lang="de-DE" dirty="0" err="1"/>
              <a:t>imagine</a:t>
            </a:r>
            <a:r>
              <a:rPr lang="de-DE" dirty="0"/>
              <a:t> a </a:t>
            </a:r>
            <a:r>
              <a:rPr lang="de-DE" dirty="0" err="1"/>
              <a:t>line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bottom</a:t>
            </a:r>
            <a:r>
              <a:rPr lang="de-DE" dirty="0"/>
              <a:t> </a:t>
            </a:r>
            <a:r>
              <a:rPr lang="de-DE" dirty="0" err="1"/>
              <a:t>left</a:t>
            </a:r>
            <a:r>
              <a:rPr lang="de-DE" dirty="0"/>
              <a:t> to top </a:t>
            </a:r>
            <a:r>
              <a:rPr lang="de-DE" dirty="0" err="1"/>
              <a:t>right</a:t>
            </a:r>
            <a:endParaRPr lang="de-DE" dirty="0"/>
          </a:p>
          <a:p>
            <a:pPr marL="628650" lvl="1" indent="-171450">
              <a:buFontTx/>
              <a:buChar char="-"/>
            </a:pPr>
            <a:r>
              <a:rPr lang="de-DE" dirty="0"/>
              <a:t>This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axis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contour</a:t>
            </a:r>
            <a:r>
              <a:rPr lang="de-DE" dirty="0"/>
              <a:t> </a:t>
            </a:r>
            <a:r>
              <a:rPr lang="de-DE" dirty="0" err="1"/>
              <a:t>plots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symmetric</a:t>
            </a:r>
            <a:endParaRPr lang="de-DE" dirty="0"/>
          </a:p>
          <a:p>
            <a:pPr marL="628650" lvl="1" indent="-171450">
              <a:buFontTx/>
              <a:buChar char="-"/>
            </a:pPr>
            <a:r>
              <a:rPr lang="de-DE" dirty="0"/>
              <a:t>This </a:t>
            </a:r>
            <a:r>
              <a:rPr lang="de-DE" dirty="0" err="1"/>
              <a:t>implies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order</a:t>
            </a:r>
            <a:r>
              <a:rPr lang="de-DE" dirty="0"/>
              <a:t> in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variables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plugged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copula</a:t>
            </a:r>
            <a:r>
              <a:rPr lang="de-DE" dirty="0"/>
              <a:t> do not matter (More on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when</a:t>
            </a:r>
            <a:r>
              <a:rPr lang="de-DE" dirty="0"/>
              <a:t> </a:t>
            </a:r>
            <a:r>
              <a:rPr lang="de-DE" dirty="0" err="1"/>
              <a:t>considering</a:t>
            </a:r>
            <a:r>
              <a:rPr lang="de-DE" dirty="0"/>
              <a:t> AC)</a:t>
            </a:r>
          </a:p>
          <a:p>
            <a:pPr marL="628650" lvl="1" indent="-171450">
              <a:buFontTx/>
              <a:buChar char="-"/>
            </a:pPr>
            <a:endParaRPr lang="de-DE" dirty="0"/>
          </a:p>
          <a:p>
            <a:pPr marL="628650" lvl="1" indent="-171450">
              <a:buFontTx/>
              <a:buChar char="-"/>
            </a:pPr>
            <a:endParaRPr lang="de-DE" dirty="0"/>
          </a:p>
          <a:p>
            <a:pPr marL="171450" indent="-171450">
              <a:buFontTx/>
              <a:buChar char="-"/>
            </a:pPr>
            <a:endParaRPr lang="de-DE" dirty="0"/>
          </a:p>
          <a:p>
            <a:pPr marL="171450" indent="-171450">
              <a:buFontTx/>
              <a:buChar char="-"/>
            </a:pPr>
            <a:endParaRPr lang="de-DE" dirty="0"/>
          </a:p>
          <a:p>
            <a:pPr marL="171450" indent="-171450">
              <a:buFontTx/>
              <a:buChar char="-"/>
            </a:pP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Learning </a:t>
            </a:r>
            <a:r>
              <a:rPr lang="de-DE" dirty="0" err="1"/>
              <a:t>now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generators</a:t>
            </a:r>
            <a:r>
              <a:rPr lang="de-DE" dirty="0"/>
              <a:t> </a:t>
            </a:r>
            <a:r>
              <a:rPr lang="de-DE" dirty="0" err="1"/>
              <a:t>exist</a:t>
            </a:r>
            <a:r>
              <a:rPr lang="de-DE" dirty="0"/>
              <a:t>,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further</a:t>
            </a:r>
            <a:r>
              <a:rPr lang="de-DE" dirty="0"/>
              <a:t> </a:t>
            </a:r>
            <a:r>
              <a:rPr lang="de-DE" dirty="0" err="1"/>
              <a:t>talk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copula</a:t>
            </a:r>
            <a:r>
              <a:rPr lang="de-DE" dirty="0"/>
              <a:t> </a:t>
            </a:r>
            <a:r>
              <a:rPr lang="de-DE" dirty="0" err="1"/>
              <a:t>families</a:t>
            </a: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Gumbel, Clayton, Frank</a:t>
            </a:r>
          </a:p>
          <a:p>
            <a:pPr marL="171450" indent="-171450">
              <a:buFontTx/>
              <a:buChar char="-"/>
            </a:pP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family</a:t>
            </a:r>
            <a:r>
              <a:rPr lang="de-DE" dirty="0"/>
              <a:t> </a:t>
            </a:r>
            <a:r>
              <a:rPr lang="de-DE" dirty="0" err="1"/>
              <a:t>defined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generators</a:t>
            </a: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Generator </a:t>
            </a:r>
            <a:r>
              <a:rPr lang="de-DE" dirty="0" err="1"/>
              <a:t>depends</a:t>
            </a:r>
            <a:r>
              <a:rPr lang="de-DE" dirty="0"/>
              <a:t> on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paramter</a:t>
            </a:r>
            <a:r>
              <a:rPr lang="de-DE" dirty="0"/>
              <a:t> bzw. on tau</a:t>
            </a:r>
          </a:p>
          <a:p>
            <a:pPr marL="171450" indent="-171450">
              <a:buFontTx/>
              <a:buChar char="-"/>
            </a:pPr>
            <a:r>
              <a:rPr lang="de-DE" dirty="0"/>
              <a:t>&gt; </a:t>
            </a:r>
            <a:r>
              <a:rPr lang="de-DE" dirty="0" err="1"/>
              <a:t>Estimating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parameter</a:t>
            </a:r>
            <a:r>
              <a:rPr lang="de-DE" dirty="0"/>
              <a:t> / tau and </a:t>
            </a:r>
            <a:r>
              <a:rPr lang="de-DE" dirty="0" err="1"/>
              <a:t>asuming</a:t>
            </a:r>
            <a:r>
              <a:rPr lang="de-DE" dirty="0"/>
              <a:t> a </a:t>
            </a:r>
            <a:r>
              <a:rPr lang="de-DE" dirty="0" err="1"/>
              <a:t>copula</a:t>
            </a:r>
            <a:r>
              <a:rPr lang="de-DE" dirty="0"/>
              <a:t> </a:t>
            </a:r>
            <a:r>
              <a:rPr lang="de-DE" dirty="0" err="1"/>
              <a:t>family</a:t>
            </a:r>
            <a:r>
              <a:rPr lang="de-DE" dirty="0"/>
              <a:t> </a:t>
            </a:r>
            <a:r>
              <a:rPr lang="de-DE" dirty="0" err="1"/>
              <a:t>gives</a:t>
            </a:r>
            <a:r>
              <a:rPr lang="de-DE" dirty="0"/>
              <a:t> </a:t>
            </a:r>
            <a:r>
              <a:rPr lang="de-DE" dirty="0" err="1"/>
              <a:t>full</a:t>
            </a:r>
            <a:r>
              <a:rPr lang="de-DE" dirty="0"/>
              <a:t> BIVARIATE </a:t>
            </a:r>
            <a:r>
              <a:rPr lang="de-DE" dirty="0" err="1"/>
              <a:t>dependence</a:t>
            </a:r>
            <a:r>
              <a:rPr lang="de-DE" dirty="0"/>
              <a:t> </a:t>
            </a:r>
            <a:r>
              <a:rPr lang="de-DE" dirty="0" err="1"/>
              <a:t>structure</a:t>
            </a:r>
            <a:endParaRPr lang="de-DE" dirty="0"/>
          </a:p>
          <a:p>
            <a:pPr marL="171450" indent="-171450">
              <a:buFontTx/>
              <a:buChar char="-"/>
            </a:pPr>
            <a:endParaRPr lang="de-DE" dirty="0"/>
          </a:p>
          <a:p>
            <a:pPr marL="171450" indent="-171450">
              <a:buFontTx/>
              <a:buChar char="-"/>
            </a:pP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&gt; Plot </a:t>
            </a:r>
            <a:r>
              <a:rPr lang="de-DE" dirty="0" err="1"/>
              <a:t>each</a:t>
            </a:r>
            <a:r>
              <a:rPr lang="de-DE" dirty="0"/>
              <a:t> and </a:t>
            </a:r>
            <a:r>
              <a:rPr lang="de-DE" dirty="0" err="1"/>
              <a:t>discuss</a:t>
            </a:r>
            <a:r>
              <a:rPr lang="de-DE" dirty="0"/>
              <a:t> </a:t>
            </a:r>
            <a:r>
              <a:rPr lang="de-DE" dirty="0" err="1"/>
              <a:t>properties</a:t>
            </a:r>
            <a:r>
              <a:rPr lang="de-DE" dirty="0"/>
              <a:t> / </a:t>
            </a:r>
            <a:r>
              <a:rPr lang="de-DE" dirty="0" err="1"/>
              <a:t>tail</a:t>
            </a:r>
            <a:r>
              <a:rPr lang="de-DE" dirty="0"/>
              <a:t> </a:t>
            </a:r>
            <a:r>
              <a:rPr lang="de-DE" dirty="0" err="1"/>
              <a:t>dependence</a:t>
            </a: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!! Add 1-u and </a:t>
            </a:r>
            <a:r>
              <a:rPr lang="de-DE" dirty="0" err="1"/>
              <a:t>survival</a:t>
            </a:r>
            <a:r>
              <a:rPr lang="de-DE" dirty="0"/>
              <a:t> </a:t>
            </a:r>
            <a:r>
              <a:rPr lang="de-DE" dirty="0" err="1"/>
              <a:t>copula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</a:t>
            </a:r>
            <a:r>
              <a:rPr lang="de-DE" dirty="0" err="1"/>
              <a:t>appendix</a:t>
            </a:r>
            <a:r>
              <a:rPr lang="de-DE" dirty="0"/>
              <a:t>!</a:t>
            </a:r>
          </a:p>
          <a:p>
            <a:pPr marL="171450" indent="-171450">
              <a:buFontTx/>
              <a:buChar char="-"/>
            </a:pPr>
            <a:r>
              <a:rPr lang="de-DE" dirty="0"/>
              <a:t>! </a:t>
            </a:r>
            <a:r>
              <a:rPr lang="de-DE" dirty="0" err="1"/>
              <a:t>Explicitly</a:t>
            </a:r>
            <a:r>
              <a:rPr lang="de-DE" dirty="0"/>
              <a:t> </a:t>
            </a:r>
            <a:r>
              <a:rPr lang="de-DE" dirty="0" err="1"/>
              <a:t>mention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x –</a:t>
            </a:r>
            <a:r>
              <a:rPr lang="de-DE" dirty="0" err="1"/>
              <a:t>axes</a:t>
            </a:r>
            <a:r>
              <a:rPr lang="de-DE" dirty="0"/>
              <a:t> in </a:t>
            </a:r>
            <a:r>
              <a:rPr lang="de-DE" dirty="0" err="1"/>
              <a:t>both</a:t>
            </a:r>
            <a:r>
              <a:rPr lang="de-DE" dirty="0"/>
              <a:t> </a:t>
            </a:r>
            <a:r>
              <a:rPr lang="de-DE" dirty="0" err="1"/>
              <a:t>plots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97C1B9E-CF3C-AA36-C7C4-6E1DE327BEB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EE22E-D4F1-40D7-A03F-1C7960DE94E4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127896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C66EEA-D54C-2D4F-56D1-562848C219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D799AC8-4EC9-1D15-FC49-3D2364F0F9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1252663-A942-E17A-12DD-CCEC72859C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713F48-E9B0-4261-A8A9-25FD6301B39F}" type="datetime1">
              <a:rPr lang="de-DE" smtClean="0"/>
              <a:t>15.03.2025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E16FAE2-6F1B-7CD9-1B54-DA07D2F690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Grün, Schüttpelz - </a:t>
            </a:r>
            <a:r>
              <a:rPr lang="en-US" dirty="0"/>
              <a:t>Asymmetric copulas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3B10A28-DC58-645B-1428-80C2DBEB7D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A62A1-7D42-47F0-AE93-D891FFACD6D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080987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FE62A5-6B04-D881-4BDE-90C2493B9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7EE1E4E0-FA27-FE4D-0B1C-D61BE2F135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4A6E421-F430-802E-61B9-A294A7B300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2E4AE6-3CF7-46ED-B7D9-F1B70E7D259D}" type="datetime1">
              <a:rPr lang="de-DE" smtClean="0"/>
              <a:t>15.03.2025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C20A9AB-C6C5-BF7B-1EC8-22C0A3F5E9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Grün, Schüttpelz - Asymmetric copulas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D095FF3-6DAD-8716-FE99-36272FB53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A62A1-7D42-47F0-AE93-D891FFACD6D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34338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D4178F57-BC36-4B50-BDA0-109C27338D1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C92FE56F-31FC-1E0B-15EF-83B70D4CA5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42370BE-0E80-7CA1-4592-84189C1F02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2E526-D376-4AE1-A7EF-8B4FF064C1B8}" type="datetime1">
              <a:rPr lang="de-DE" smtClean="0"/>
              <a:t>15.03.2025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25FDE62-FF32-0460-F469-F910AF07B2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Grün, Schüttpelz - Asymmetric copulas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1CD0083-AF7A-BB14-D0CA-91D9A461C7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A62A1-7D42-47F0-AE93-D891FFACD6D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549550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6F1DA93-5A72-F1D5-B73F-071BF8743A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AD53F-29CC-4295-B035-218EFEB5F64D}" type="datetime1">
              <a:rPr lang="de-DE" smtClean="0"/>
              <a:t>15.03.2025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430879F-EDEB-2D9A-67A7-94C77B55A0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Grün, Schüttpelz - </a:t>
            </a:r>
            <a:r>
              <a:rPr lang="en-US" dirty="0"/>
              <a:t>Asymmetric copulas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4D88B72-3583-163D-C805-F2EB1B41EE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A62A1-7D42-47F0-AE93-D891FFACD6D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143763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63711F4-78E4-827A-2FF7-0095EBA478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E63D0F8-D717-6C17-5096-51C12EF32E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55695EE-8D09-125C-826B-AC1FB61BE9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7BF36-7799-464D-AA32-7EBC8E168520}" type="datetime1">
              <a:rPr lang="de-DE" smtClean="0"/>
              <a:t>15.03.2025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8437683-0F29-87C9-338D-20A093A579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Grün, Schüttpelz - Asymmetric copulas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38A7B16-B1EE-7681-9B1A-2B91298AE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A62A1-7D42-47F0-AE93-D891FFACD6D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463755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842215-1B0F-A0BF-0682-BE43939F0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C490970-73FE-C312-64F0-53DF7C7C3E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45BD59A-E3C2-F188-ABF5-1DC505AD75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A2B5E5E-6DC6-E421-F780-9ABA1629FE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CF0027-1CFA-491F-A0D8-11724900D571}" type="datetime1">
              <a:rPr lang="de-DE" smtClean="0"/>
              <a:t>15.03.2025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6EBEB18-92E7-43B3-3A31-751FB2D54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Grün, Schüttpelz - Asymmetric copulas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92F2BAD-9DF7-AD72-E353-AB98D2731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A62A1-7D42-47F0-AE93-D891FFACD6D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209985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A242E2-02E9-9593-E232-0A39059E9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9292ADF-9574-5A29-47A3-C041EAE1B4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4F2B438-C265-91A7-55DE-9AA91CECBC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2C2FC2D1-00AB-66D2-DDDB-DD14899B8B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74B5712E-A5EF-9E4B-7A25-1C648F678F2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2916DAD-4EB8-D1DE-F342-8130A8427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24909C-3186-4C9A-9735-689710E7D8C7}" type="datetime1">
              <a:rPr lang="de-DE" smtClean="0"/>
              <a:t>15.03.2025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3B6F41C1-30A4-A2BE-BEC9-D56603B894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Grün, Schüttpelz - Asymmetric copulas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93D7A6AC-78D3-E397-7E30-7B77A54D3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A62A1-7D42-47F0-AE93-D891FFACD6D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3026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00016A-44B1-12BC-8F07-610EBB3223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6F59F177-1A07-74A3-66A6-71556F549B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5DB2E-02FC-45F9-A60F-8A84B20D0650}" type="datetime1">
              <a:rPr lang="de-DE" smtClean="0"/>
              <a:t>15.03.2025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F09005C-91FD-D819-17F9-0FD025BF56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Grün, Schüttpelz - Asymmetric copulas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D57BFF6-B69D-D144-71E0-73BC75965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A62A1-7D42-47F0-AE93-D891FFACD6D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132400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392C768C-AB29-7156-B4FD-E07C32ECC3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0927F7-A57B-47D6-A6B3-14E3F79494EC}" type="datetime1">
              <a:rPr lang="de-DE" smtClean="0"/>
              <a:t>15.03.2025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60E81A2-A53A-2B55-1F6D-2EB714B8AC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Grün, Schüttpelz - Asymmetric copulas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D8F6C05-8F86-CA45-AF83-0B844C45E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A62A1-7D42-47F0-AE93-D891FFACD6D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382514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E92E9D6-90CD-51D2-4218-B3B4AE388C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F168E07-8449-A6BA-D876-3C425D3E5F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4D266F5-BD2B-C033-52F6-EB433D6550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1BFE316-3B9A-5E98-573F-AC2663185E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41C29-2A68-4B6D-A254-50AB0A51056A}" type="datetime1">
              <a:rPr lang="de-DE" smtClean="0"/>
              <a:t>15.03.2025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E1AD727-2304-E5D7-0A0C-4EFE32D589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Grün, Schüttpelz - Asymmetric copulas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7F1B015-9E13-1E41-EE94-40ECF58F3C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A62A1-7D42-47F0-AE93-D891FFACD6D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041461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379FD8-B3B6-BF5C-37E8-FB7B1777A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2F17ECA1-1BE7-7AF6-452D-51E4C4DF128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AD4148DB-2B5C-3B67-D0C9-44BFBC6EF6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E75C033-D2F2-98D0-F3F8-07AA496EF8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837AE-FB2D-4FE1-BBA4-0208BCDBB9BD}" type="datetime1">
              <a:rPr lang="de-DE" smtClean="0"/>
              <a:t>15.03.2025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2A2EE8F-CC96-6B33-A2C1-FD2C29FCC1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Grün, Schüttpelz - Asymmetric copulas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6E2FD7B-1827-D60D-093B-186CEF430B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A62A1-7D42-47F0-AE93-D891FFACD6D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511921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083A1B5-E629-BEDD-6F43-9DD7A4A4B5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83A8DAA-645B-4CBE-8996-38E4B272E068}" type="datetime1">
              <a:rPr lang="de-DE" smtClean="0"/>
              <a:t>15.03.2025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C6147DE-B967-F2CF-52D6-27979F866B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de-DE" dirty="0"/>
              <a:t>Grün, Schüttpelz - </a:t>
            </a:r>
            <a:r>
              <a:rPr lang="en-US" dirty="0"/>
              <a:t>Asymmetric copulas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0AA79CE-019B-C0BA-787B-B9FA598762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007AAEC-40E8-46A9-8D34-BCC2C13BE5FB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007194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3" Type="http://schemas.openxmlformats.org/officeDocument/2006/relationships/image" Target="../media/image90.png"/><Relationship Id="rId7" Type="http://schemas.openxmlformats.org/officeDocument/2006/relationships/image" Target="../media/image1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5" Type="http://schemas.openxmlformats.org/officeDocument/2006/relationships/image" Target="../media/image110.png"/><Relationship Id="rId4" Type="http://schemas.openxmlformats.org/officeDocument/2006/relationships/image" Target="../media/image10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95DCFB-95D7-B3CB-3230-AFEFA6A371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50C6390F-1301-68AF-B955-2719753CEBD0}"/>
              </a:ext>
            </a:extLst>
          </p:cNvPr>
          <p:cNvSpPr/>
          <p:nvPr/>
        </p:nvSpPr>
        <p:spPr>
          <a:xfrm>
            <a:off x="0" y="2162863"/>
            <a:ext cx="12192000" cy="2532273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5400" dirty="0"/>
              <a:t>Asymmetric copula in multivariate flood frequency analysis</a:t>
            </a:r>
            <a:endParaRPr lang="de-DE" sz="5400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BD2D05DF-FD2A-385E-5F04-C44339C4EA3F}"/>
              </a:ext>
            </a:extLst>
          </p:cNvPr>
          <p:cNvSpPr/>
          <p:nvPr/>
        </p:nvSpPr>
        <p:spPr>
          <a:xfrm>
            <a:off x="-104173" y="6164290"/>
            <a:ext cx="12192000" cy="163776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200" dirty="0"/>
              <a:t>Hannes Grün, Robin Schüttpelz</a:t>
            </a:r>
          </a:p>
        </p:txBody>
      </p:sp>
    </p:spTree>
    <p:extLst>
      <p:ext uri="{BB962C8B-B14F-4D97-AF65-F5344CB8AC3E}">
        <p14:creationId xmlns:p14="http://schemas.microsoft.com/office/powerpoint/2010/main" val="13579759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24540E-8421-1E37-28E2-2472514DA8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D0277ADA-0E29-D8B5-CC01-EFB9A74040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Grün, Schüttpelz - </a:t>
            </a:r>
            <a:r>
              <a:rPr lang="en-US"/>
              <a:t>Asymmetric copulas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F8E1013-A45B-F343-FC35-1AAF1F55B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A62A1-7D42-47F0-AE93-D891FFACD6D4}" type="slidenum">
              <a:rPr lang="de-DE" smtClean="0"/>
              <a:t>10</a:t>
            </a:fld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8DCCF91F-2D06-2C30-760E-FEE19D673625}"/>
              </a:ext>
            </a:extLst>
          </p:cNvPr>
          <p:cNvSpPr/>
          <p:nvPr/>
        </p:nvSpPr>
        <p:spPr>
          <a:xfrm>
            <a:off x="1" y="373487"/>
            <a:ext cx="12192000" cy="850006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5400" dirty="0"/>
              <a:t>Data – Summary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0" name="Tabelle 19">
                <a:extLst>
                  <a:ext uri="{FF2B5EF4-FFF2-40B4-BE49-F238E27FC236}">
                    <a16:creationId xmlns:a16="http://schemas.microsoft.com/office/drawing/2014/main" id="{2E9DC426-9982-86C3-89DD-A2516C7025A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9877666"/>
                  </p:ext>
                </p:extLst>
              </p:nvPr>
            </p:nvGraphicFramePr>
            <p:xfrm>
              <a:off x="1435099" y="2052258"/>
              <a:ext cx="9321801" cy="325874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107267">
                      <a:extLst>
                        <a:ext uri="{9D8B030D-6E8A-4147-A177-3AD203B41FA5}">
                          <a16:colId xmlns:a16="http://schemas.microsoft.com/office/drawing/2014/main" val="3621077351"/>
                        </a:ext>
                      </a:extLst>
                    </a:gridCol>
                    <a:gridCol w="3107267">
                      <a:extLst>
                        <a:ext uri="{9D8B030D-6E8A-4147-A177-3AD203B41FA5}">
                          <a16:colId xmlns:a16="http://schemas.microsoft.com/office/drawing/2014/main" val="1629160149"/>
                        </a:ext>
                      </a:extLst>
                    </a:gridCol>
                    <a:gridCol w="3107267">
                      <a:extLst>
                        <a:ext uri="{9D8B030D-6E8A-4147-A177-3AD203B41FA5}">
                          <a16:colId xmlns:a16="http://schemas.microsoft.com/office/drawing/2014/main" val="212451250"/>
                        </a:ext>
                      </a:extLst>
                    </a:gridCol>
                  </a:tblGrid>
                  <a:tr h="465535">
                    <a:tc>
                      <a:txBody>
                        <a:bodyPr/>
                        <a:lstStyle/>
                        <a:p>
                          <a:endParaRPr lang="de-DE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de-DE" sz="2000" dirty="0"/>
                            <a:t>Donau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de-DE" sz="2000" dirty="0"/>
                            <a:t>Isar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43826403"/>
                      </a:ext>
                    </a:extLst>
                  </a:tr>
                  <a:tr h="465535">
                    <a:tc>
                      <a:txBody>
                        <a:bodyPr/>
                        <a:lstStyle/>
                        <a:p>
                          <a:r>
                            <a:rPr lang="de-DE" sz="2000" dirty="0" err="1"/>
                            <a:t>Stations</a:t>
                          </a:r>
                          <a:endParaRPr lang="de-DE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de-DE" sz="2000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de-DE" sz="2000" dirty="0"/>
                            <a:t>12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71058291"/>
                      </a:ext>
                    </a:extLst>
                  </a:tr>
                  <a:tr h="465535">
                    <a:tc rowSpan="2">
                      <a:txBody>
                        <a:bodyPr/>
                        <a:lstStyle/>
                        <a:p>
                          <a:r>
                            <a:rPr lang="de-DE" sz="2000" dirty="0"/>
                            <a:t>Max. Peak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de-DE" sz="2000" dirty="0"/>
                            <a:t>3510 [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de-DE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20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p>
                                  <m:r>
                                    <a:rPr lang="de-DE" sz="20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  <m:r>
                                <a:rPr lang="de-DE" sz="2000" b="0" i="1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de-DE" sz="20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oMath>
                          </a14:m>
                          <a:r>
                            <a:rPr lang="de-DE" sz="2000" dirty="0"/>
                            <a:t>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de-DE" sz="2000" dirty="0"/>
                            <a:t>1190 [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de-DE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20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p>
                                  <m:r>
                                    <a:rPr lang="de-DE" sz="20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  <m:r>
                                <a:rPr lang="de-DE" sz="2000" b="0" i="1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de-DE" sz="20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oMath>
                          </a14:m>
                          <a:r>
                            <a:rPr lang="de-DE" sz="2000" dirty="0"/>
                            <a:t>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96800274"/>
                      </a:ext>
                    </a:extLst>
                  </a:tr>
                  <a:tr h="465535">
                    <a:tc vMerge="1"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de-DE" sz="2000" dirty="0"/>
                            <a:t>11.6 [bt*</a:t>
                          </a:r>
                          <a14:m>
                            <m:oMath xmlns:m="http://schemas.openxmlformats.org/officeDocument/2006/math">
                              <m:r>
                                <a:rPr lang="de-DE" sz="2000" b="0" i="1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de-DE" sz="20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oMath>
                          </a14:m>
                          <a:r>
                            <a:rPr lang="de-DE" sz="2000" dirty="0"/>
                            <a:t>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de-DE" sz="2000" dirty="0"/>
                            <a:t>3.94 [bt*</a:t>
                          </a:r>
                          <a14:m>
                            <m:oMath xmlns:m="http://schemas.openxmlformats.org/officeDocument/2006/math">
                              <m:r>
                                <a:rPr lang="de-DE" sz="2000" b="0" i="1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de-DE" sz="20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oMath>
                          </a14:m>
                          <a:r>
                            <a:rPr lang="de-DE" sz="2000" dirty="0"/>
                            <a:t>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56008740"/>
                      </a:ext>
                    </a:extLst>
                  </a:tr>
                  <a:tr h="465535">
                    <a:tc rowSpan="2">
                      <a:txBody>
                        <a:bodyPr/>
                        <a:lstStyle/>
                        <a:p>
                          <a:r>
                            <a:rPr lang="de-DE" sz="2000" dirty="0"/>
                            <a:t>Max. Volume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de-DE" sz="2000" dirty="0"/>
                            <a:t>6824 [Mio.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de-DE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20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p>
                                  <m:r>
                                    <a:rPr lang="de-DE" sz="20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</m:oMath>
                          </a14:m>
                          <a:r>
                            <a:rPr lang="de-DE" sz="2000" dirty="0"/>
                            <a:t>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de-DE" sz="2000" dirty="0"/>
                            <a:t>1808 [Mio.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de-DE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20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p>
                                  <m:r>
                                    <a:rPr lang="de-DE" sz="20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</m:oMath>
                          </a14:m>
                          <a:r>
                            <a:rPr lang="de-DE" sz="2000" dirty="0"/>
                            <a:t>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35849810"/>
                      </a:ext>
                    </a:extLst>
                  </a:tr>
                  <a:tr h="465535">
                    <a:tc vMerge="1"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de-DE" sz="2000" dirty="0"/>
                            <a:t>2068 [</a:t>
                          </a:r>
                          <a:r>
                            <a:rPr lang="de-DE" sz="2000" dirty="0" err="1"/>
                            <a:t>te</a:t>
                          </a:r>
                          <a:r>
                            <a:rPr lang="de-DE" sz="2000" dirty="0"/>
                            <a:t>**]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de-DE" sz="2000" dirty="0"/>
                            <a:t>548 [</a:t>
                          </a:r>
                          <a:r>
                            <a:rPr lang="de-DE" sz="2000" dirty="0" err="1"/>
                            <a:t>te</a:t>
                          </a:r>
                          <a:r>
                            <a:rPr lang="de-DE" sz="2000" dirty="0"/>
                            <a:t>**]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319250"/>
                      </a:ext>
                    </a:extLst>
                  </a:tr>
                  <a:tr h="465535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2000" dirty="0"/>
                            <a:t>Max. Duration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de-DE" sz="2000" dirty="0"/>
                            <a:t>87.6 [</a:t>
                          </a:r>
                          <a:r>
                            <a:rPr lang="de-DE" sz="2000" dirty="0" err="1"/>
                            <a:t>days</a:t>
                          </a:r>
                          <a:r>
                            <a:rPr lang="de-DE" sz="2000" dirty="0"/>
                            <a:t>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de-DE" sz="2000" dirty="0"/>
                            <a:t>55.8 [</a:t>
                          </a:r>
                          <a:r>
                            <a:rPr lang="de-DE" sz="2000" dirty="0" err="1"/>
                            <a:t>days</a:t>
                          </a:r>
                          <a:r>
                            <a:rPr lang="de-DE" sz="2000" dirty="0"/>
                            <a:t>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2653797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0" name="Tabelle 19">
                <a:extLst>
                  <a:ext uri="{FF2B5EF4-FFF2-40B4-BE49-F238E27FC236}">
                    <a16:creationId xmlns:a16="http://schemas.microsoft.com/office/drawing/2014/main" id="{2E9DC426-9982-86C3-89DD-A2516C7025A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9877666"/>
                  </p:ext>
                </p:extLst>
              </p:nvPr>
            </p:nvGraphicFramePr>
            <p:xfrm>
              <a:off x="1435099" y="2052258"/>
              <a:ext cx="9321801" cy="325874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107267">
                      <a:extLst>
                        <a:ext uri="{9D8B030D-6E8A-4147-A177-3AD203B41FA5}">
                          <a16:colId xmlns:a16="http://schemas.microsoft.com/office/drawing/2014/main" val="3621077351"/>
                        </a:ext>
                      </a:extLst>
                    </a:gridCol>
                    <a:gridCol w="3107267">
                      <a:extLst>
                        <a:ext uri="{9D8B030D-6E8A-4147-A177-3AD203B41FA5}">
                          <a16:colId xmlns:a16="http://schemas.microsoft.com/office/drawing/2014/main" val="1629160149"/>
                        </a:ext>
                      </a:extLst>
                    </a:gridCol>
                    <a:gridCol w="3107267">
                      <a:extLst>
                        <a:ext uri="{9D8B030D-6E8A-4147-A177-3AD203B41FA5}">
                          <a16:colId xmlns:a16="http://schemas.microsoft.com/office/drawing/2014/main" val="212451250"/>
                        </a:ext>
                      </a:extLst>
                    </a:gridCol>
                  </a:tblGrid>
                  <a:tr h="465535">
                    <a:tc>
                      <a:txBody>
                        <a:bodyPr/>
                        <a:lstStyle/>
                        <a:p>
                          <a:endParaRPr lang="de-DE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de-DE" sz="2000" dirty="0"/>
                            <a:t>Donau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de-DE" sz="2000" dirty="0"/>
                            <a:t>Isar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43826403"/>
                      </a:ext>
                    </a:extLst>
                  </a:tr>
                  <a:tr h="465535">
                    <a:tc>
                      <a:txBody>
                        <a:bodyPr/>
                        <a:lstStyle/>
                        <a:p>
                          <a:r>
                            <a:rPr lang="de-DE" sz="2000" dirty="0" err="1"/>
                            <a:t>Stations</a:t>
                          </a:r>
                          <a:endParaRPr lang="de-DE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de-DE" sz="2000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de-DE" sz="2000" dirty="0"/>
                            <a:t>12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71058291"/>
                      </a:ext>
                    </a:extLst>
                  </a:tr>
                  <a:tr h="465535">
                    <a:tc rowSpan="2">
                      <a:txBody>
                        <a:bodyPr/>
                        <a:lstStyle/>
                        <a:p>
                          <a:r>
                            <a:rPr lang="de-DE" sz="2000" dirty="0"/>
                            <a:t>Max. Peak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3"/>
                          <a:stretch>
                            <a:fillRect l="-100196" t="-205195" r="-100784" b="-4051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3"/>
                          <a:stretch>
                            <a:fillRect l="-200196" t="-205195" r="-784" b="-40519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96800274"/>
                      </a:ext>
                    </a:extLst>
                  </a:tr>
                  <a:tr h="465535">
                    <a:tc vMerge="1"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3"/>
                          <a:stretch>
                            <a:fillRect l="-100196" t="-309211" r="-100784" b="-3105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3"/>
                          <a:stretch>
                            <a:fillRect l="-200196" t="-309211" r="-784" b="-31052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56008740"/>
                      </a:ext>
                    </a:extLst>
                  </a:tr>
                  <a:tr h="465535">
                    <a:tc rowSpan="2">
                      <a:txBody>
                        <a:bodyPr/>
                        <a:lstStyle/>
                        <a:p>
                          <a:r>
                            <a:rPr lang="de-DE" sz="2000" dirty="0"/>
                            <a:t>Max. Volume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3"/>
                          <a:stretch>
                            <a:fillRect l="-100196" t="-403896" r="-100784" b="-2064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3"/>
                          <a:stretch>
                            <a:fillRect l="-200196" t="-403896" r="-784" b="-20649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35849810"/>
                      </a:ext>
                    </a:extLst>
                  </a:tr>
                  <a:tr h="465535">
                    <a:tc vMerge="1"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de-DE" sz="2000" dirty="0"/>
                            <a:t>2068 [</a:t>
                          </a:r>
                          <a:r>
                            <a:rPr lang="de-DE" sz="2000" dirty="0" err="1"/>
                            <a:t>te</a:t>
                          </a:r>
                          <a:r>
                            <a:rPr lang="de-DE" sz="2000" dirty="0"/>
                            <a:t>**]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de-DE" sz="2000" dirty="0"/>
                            <a:t>548 [</a:t>
                          </a:r>
                          <a:r>
                            <a:rPr lang="de-DE" sz="2000" dirty="0" err="1"/>
                            <a:t>te</a:t>
                          </a:r>
                          <a:r>
                            <a:rPr lang="de-DE" sz="2000" dirty="0"/>
                            <a:t>**]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319250"/>
                      </a:ext>
                    </a:extLst>
                  </a:tr>
                  <a:tr h="465535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2000" dirty="0"/>
                            <a:t>Max. Duration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de-DE" sz="2000" dirty="0"/>
                            <a:t>87.6 [</a:t>
                          </a:r>
                          <a:r>
                            <a:rPr lang="de-DE" sz="2000" dirty="0" err="1"/>
                            <a:t>days</a:t>
                          </a:r>
                          <a:r>
                            <a:rPr lang="de-DE" sz="2000" dirty="0"/>
                            <a:t>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de-DE" sz="2000" dirty="0"/>
                            <a:t>55.8 [</a:t>
                          </a:r>
                          <a:r>
                            <a:rPr lang="de-DE" sz="2000" dirty="0" err="1"/>
                            <a:t>days</a:t>
                          </a:r>
                          <a:r>
                            <a:rPr lang="de-DE" sz="2000" dirty="0"/>
                            <a:t>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2653797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Rechteck 4">
            <a:extLst>
              <a:ext uri="{FF2B5EF4-FFF2-40B4-BE49-F238E27FC236}">
                <a16:creationId xmlns:a16="http://schemas.microsoft.com/office/drawing/2014/main" id="{A27102EC-CA84-DF9B-D87A-926608D98085}"/>
              </a:ext>
            </a:extLst>
          </p:cNvPr>
          <p:cNvSpPr/>
          <p:nvPr/>
        </p:nvSpPr>
        <p:spPr>
          <a:xfrm>
            <a:off x="1435099" y="5311004"/>
            <a:ext cx="3837543" cy="4636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100" dirty="0">
                <a:solidFill>
                  <a:schemeClr val="tx1"/>
                </a:solidFill>
              </a:rPr>
              <a:t>*</a:t>
            </a:r>
            <a:r>
              <a:rPr lang="de-DE" sz="1100" dirty="0" err="1">
                <a:solidFill>
                  <a:schemeClr val="tx1"/>
                </a:solidFill>
              </a:rPr>
              <a:t>bt</a:t>
            </a:r>
            <a:r>
              <a:rPr lang="de-DE" sz="1100" dirty="0">
                <a:solidFill>
                  <a:schemeClr val="tx1"/>
                </a:solidFill>
              </a:rPr>
              <a:t> </a:t>
            </a:r>
            <a:r>
              <a:rPr lang="de-DE" sz="1100" dirty="0" err="1">
                <a:solidFill>
                  <a:schemeClr val="tx1"/>
                </a:solidFill>
              </a:rPr>
              <a:t>denotes</a:t>
            </a:r>
            <a:r>
              <a:rPr lang="de-DE" sz="1100" dirty="0">
                <a:solidFill>
                  <a:schemeClr val="tx1"/>
                </a:solidFill>
              </a:rPr>
              <a:t> </a:t>
            </a:r>
            <a:r>
              <a:rPr lang="de-DE" sz="1100" dirty="0" err="1">
                <a:solidFill>
                  <a:schemeClr val="tx1"/>
                </a:solidFill>
              </a:rPr>
              <a:t>unit</a:t>
            </a:r>
            <a:r>
              <a:rPr lang="de-DE" sz="1100" dirty="0">
                <a:solidFill>
                  <a:schemeClr val="tx1"/>
                </a:solidFill>
              </a:rPr>
              <a:t> „</a:t>
            </a:r>
            <a:r>
              <a:rPr lang="de-DE" sz="1100" dirty="0" err="1">
                <a:solidFill>
                  <a:schemeClr val="tx1"/>
                </a:solidFill>
              </a:rPr>
              <a:t>bathtub</a:t>
            </a:r>
            <a:r>
              <a:rPr lang="de-DE" sz="1100" dirty="0">
                <a:solidFill>
                  <a:schemeClr val="tx1"/>
                </a:solidFill>
              </a:rPr>
              <a:t>“</a:t>
            </a:r>
          </a:p>
          <a:p>
            <a:r>
              <a:rPr lang="de-DE" sz="1100" dirty="0">
                <a:solidFill>
                  <a:schemeClr val="tx1"/>
                </a:solidFill>
              </a:rPr>
              <a:t>**</a:t>
            </a:r>
            <a:r>
              <a:rPr lang="de-DE" sz="1100" dirty="0" err="1">
                <a:solidFill>
                  <a:schemeClr val="tx1"/>
                </a:solidFill>
              </a:rPr>
              <a:t>te</a:t>
            </a:r>
            <a:r>
              <a:rPr lang="de-DE" sz="1100" dirty="0">
                <a:solidFill>
                  <a:schemeClr val="tx1"/>
                </a:solidFill>
              </a:rPr>
              <a:t> </a:t>
            </a:r>
            <a:r>
              <a:rPr lang="de-DE" sz="1100" dirty="0" err="1">
                <a:solidFill>
                  <a:schemeClr val="tx1"/>
                </a:solidFill>
              </a:rPr>
              <a:t>denotes</a:t>
            </a:r>
            <a:r>
              <a:rPr lang="de-DE" sz="1100" dirty="0">
                <a:solidFill>
                  <a:schemeClr val="tx1"/>
                </a:solidFill>
              </a:rPr>
              <a:t> </a:t>
            </a:r>
            <a:r>
              <a:rPr lang="de-DE" sz="1100" dirty="0" err="1">
                <a:solidFill>
                  <a:schemeClr val="tx1"/>
                </a:solidFill>
              </a:rPr>
              <a:t>unit</a:t>
            </a:r>
            <a:r>
              <a:rPr lang="de-DE" sz="1100" dirty="0">
                <a:solidFill>
                  <a:schemeClr val="tx1"/>
                </a:solidFill>
              </a:rPr>
              <a:t> „Therme </a:t>
            </a:r>
            <a:r>
              <a:rPr lang="de-DE" sz="1100" dirty="0" err="1">
                <a:solidFill>
                  <a:schemeClr val="tx1"/>
                </a:solidFill>
              </a:rPr>
              <a:t>Erdingen</a:t>
            </a:r>
            <a:r>
              <a:rPr lang="de-DE" sz="1100" dirty="0">
                <a:solidFill>
                  <a:schemeClr val="tx1"/>
                </a:solidFill>
              </a:rPr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31480156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914AFF-1F39-84F8-F6A5-FF9C1927CA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 descr="Ein Bild, das Screenshot, Text, Diagramm, Reihe enthält.&#10;&#10;KI-generierte Inhalte können fehlerhaft sein.">
            <a:extLst>
              <a:ext uri="{FF2B5EF4-FFF2-40B4-BE49-F238E27FC236}">
                <a16:creationId xmlns:a16="http://schemas.microsoft.com/office/drawing/2014/main" id="{E2AFB566-1C0A-C174-57F3-3D1E6CD944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75669"/>
            <a:ext cx="12192000" cy="4064000"/>
          </a:xfrm>
          <a:prstGeom prst="rect">
            <a:avLst/>
          </a:prstGeom>
        </p:spPr>
      </p:pic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A008277B-D4B7-D1C5-F86E-85DD7FA80B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Grün, Schüttpelz - </a:t>
            </a:r>
            <a:r>
              <a:rPr lang="en-US"/>
              <a:t>Asymmetric copulas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2E977F55-975C-9ACC-A0CD-F2A40A12ED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A62A1-7D42-47F0-AE93-D891FFACD6D4}" type="slidenum">
              <a:rPr lang="de-DE" smtClean="0"/>
              <a:t>11</a:t>
            </a:fld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17FCEAE1-0ABF-B1DE-AD8F-055D190C2680}"/>
              </a:ext>
            </a:extLst>
          </p:cNvPr>
          <p:cNvSpPr/>
          <p:nvPr/>
        </p:nvSpPr>
        <p:spPr>
          <a:xfrm>
            <a:off x="1" y="373487"/>
            <a:ext cx="12192000" cy="850006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5400" dirty="0"/>
              <a:t>Data – </a:t>
            </a:r>
            <a:r>
              <a:rPr lang="de-DE" sz="5400" dirty="0" err="1"/>
              <a:t>Correlation</a:t>
            </a:r>
            <a:endParaRPr lang="de-DE" sz="5400" dirty="0"/>
          </a:p>
        </p:txBody>
      </p:sp>
    </p:spTree>
    <p:extLst>
      <p:ext uri="{BB962C8B-B14F-4D97-AF65-F5344CB8AC3E}">
        <p14:creationId xmlns:p14="http://schemas.microsoft.com/office/powerpoint/2010/main" val="17359150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19F1B6-08AE-1A6A-27C7-AA80374EBF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30321E83-7DF1-0D4C-1945-67E8B83C11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Grün, Schüttpelz - </a:t>
            </a:r>
            <a:r>
              <a:rPr lang="en-US"/>
              <a:t>Asymmetric copulas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239B19B9-B8E3-6560-7F50-5570D57E6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A62A1-7D42-47F0-AE93-D891FFACD6D4}" type="slidenum">
              <a:rPr lang="de-DE" smtClean="0"/>
              <a:t>12</a:t>
            </a:fld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FDBA27B-7005-DCD8-1066-5483388950B1}"/>
              </a:ext>
            </a:extLst>
          </p:cNvPr>
          <p:cNvSpPr/>
          <p:nvPr/>
        </p:nvSpPr>
        <p:spPr>
          <a:xfrm>
            <a:off x="1" y="373487"/>
            <a:ext cx="12192000" cy="850006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5400" dirty="0"/>
              <a:t>Methods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9E26916-BCF7-E61C-F15D-7C443A041146}"/>
              </a:ext>
            </a:extLst>
          </p:cNvPr>
          <p:cNvSpPr txBox="1"/>
          <p:nvPr/>
        </p:nvSpPr>
        <p:spPr>
          <a:xfrm>
            <a:off x="553173" y="1926398"/>
            <a:ext cx="110856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de-DE" dirty="0" err="1"/>
              <a:t>Archimedean</a:t>
            </a:r>
            <a:r>
              <a:rPr lang="de-DE" dirty="0"/>
              <a:t> </a:t>
            </a:r>
            <a:r>
              <a:rPr lang="de-DE" dirty="0" err="1"/>
              <a:t>Copulae</a:t>
            </a:r>
            <a:endParaRPr lang="de-DE" dirty="0"/>
          </a:p>
          <a:p>
            <a:pPr marL="285750" indent="-285750">
              <a:buFontTx/>
              <a:buChar char="-"/>
            </a:pPr>
            <a:r>
              <a:rPr lang="de-DE" dirty="0"/>
              <a:t>(Fully) </a:t>
            </a:r>
            <a:r>
              <a:rPr lang="de-DE" dirty="0" err="1"/>
              <a:t>Nested</a:t>
            </a:r>
            <a:r>
              <a:rPr lang="de-DE" dirty="0"/>
              <a:t> </a:t>
            </a:r>
            <a:r>
              <a:rPr lang="de-DE" dirty="0" err="1"/>
              <a:t>Archimedean</a:t>
            </a:r>
            <a:r>
              <a:rPr lang="de-DE" dirty="0"/>
              <a:t> </a:t>
            </a:r>
            <a:r>
              <a:rPr lang="de-DE" dirty="0" err="1"/>
              <a:t>Copulae</a:t>
            </a:r>
            <a:endParaRPr lang="de-DE" dirty="0"/>
          </a:p>
          <a:p>
            <a:pPr marL="285750" indent="-285750">
              <a:buFontTx/>
              <a:buChar char="-"/>
            </a:pPr>
            <a:r>
              <a:rPr lang="de-DE" dirty="0"/>
              <a:t>Vine </a:t>
            </a:r>
            <a:r>
              <a:rPr lang="de-DE" dirty="0" err="1"/>
              <a:t>Copulae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271894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950269-9D23-984D-C501-F78D842C9C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A7399EE4-27E7-716D-C54B-5C87F8D06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Grün, Schüttpelz - </a:t>
            </a:r>
            <a:r>
              <a:rPr lang="en-US"/>
              <a:t>Asymmetric copulas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2BC8104-3FEC-A01B-63D8-507C9E07C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A62A1-7D42-47F0-AE93-D891FFACD6D4}" type="slidenum">
              <a:rPr lang="de-DE" smtClean="0"/>
              <a:t>13</a:t>
            </a:fld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4A74FF3A-C3C8-5C5B-CB97-9E34B75F1D60}"/>
              </a:ext>
            </a:extLst>
          </p:cNvPr>
          <p:cNvSpPr/>
          <p:nvPr/>
        </p:nvSpPr>
        <p:spPr>
          <a:xfrm>
            <a:off x="1" y="373487"/>
            <a:ext cx="12192000" cy="850006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5400" dirty="0"/>
              <a:t>Methods - Generators</a:t>
            </a:r>
          </a:p>
        </p:txBody>
      </p:sp>
      <p:pic>
        <p:nvPicPr>
          <p:cNvPr id="9" name="Grafik 8" descr="Ein Bild, das Text, Diagramm, Reihe, Screenshot enthält.&#10;&#10;KI-generierte Inhalte können fehlerhaft sein.">
            <a:extLst>
              <a:ext uri="{FF2B5EF4-FFF2-40B4-BE49-F238E27FC236}">
                <a16:creationId xmlns:a16="http://schemas.microsoft.com/office/drawing/2014/main" id="{8EEF1424-1F00-5941-DB7F-133967BED3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0" y="1784341"/>
            <a:ext cx="9144019" cy="457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3519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6CDBCB-FAA1-E818-06EB-A2A554ABEB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A880C998-FC7B-C092-8CCB-E58F307F18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Grün, Schüttpelz - </a:t>
            </a:r>
            <a:r>
              <a:rPr lang="en-US"/>
              <a:t>Asymmetric copulas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265DC737-2E58-CE5A-E049-3CF790A7DB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A62A1-7D42-47F0-AE93-D891FFACD6D4}" type="slidenum">
              <a:rPr lang="de-DE" smtClean="0"/>
              <a:t>14</a:t>
            </a:fld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FB64061C-A4B9-5C64-7F21-FEA0649E6BEA}"/>
              </a:ext>
            </a:extLst>
          </p:cNvPr>
          <p:cNvSpPr/>
          <p:nvPr/>
        </p:nvSpPr>
        <p:spPr>
          <a:xfrm>
            <a:off x="1" y="373487"/>
            <a:ext cx="12192000" cy="850006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5400" dirty="0"/>
              <a:t>Methods - Generators</a:t>
            </a:r>
          </a:p>
        </p:txBody>
      </p:sp>
      <p:pic>
        <p:nvPicPr>
          <p:cNvPr id="6" name="Grafik 5" descr="Ein Bild, das Text, Reihe, Diagramm, Screenshot enthält.&#10;&#10;KI-generierte Inhalte können fehlerhaft sein.">
            <a:extLst>
              <a:ext uri="{FF2B5EF4-FFF2-40B4-BE49-F238E27FC236}">
                <a16:creationId xmlns:a16="http://schemas.microsoft.com/office/drawing/2014/main" id="{2016AF6D-A96A-0DCE-EDEE-D85BD59FE8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0" y="1784341"/>
            <a:ext cx="9144019" cy="457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4006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43DF12-1BEB-F73F-455B-98DFBE9427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2F189DE4-0465-DD3F-FC27-11393B9CC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Grün, Schüttpelz - </a:t>
            </a:r>
            <a:r>
              <a:rPr lang="en-US"/>
              <a:t>Asymmetric copulas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2647710-D6C6-C227-F9A2-2F4FB30F9A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A62A1-7D42-47F0-AE93-D891FFACD6D4}" type="slidenum">
              <a:rPr lang="de-DE" smtClean="0"/>
              <a:t>15</a:t>
            </a:fld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A26E7DBD-8F1F-D671-0D78-9374A148149D}"/>
              </a:ext>
            </a:extLst>
          </p:cNvPr>
          <p:cNvSpPr/>
          <p:nvPr/>
        </p:nvSpPr>
        <p:spPr>
          <a:xfrm>
            <a:off x="1" y="373487"/>
            <a:ext cx="12192000" cy="850006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5400" dirty="0"/>
              <a:t>Methods - ACs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723D492C-2A6B-8095-E4B7-745FCF03660E}"/>
                  </a:ext>
                </a:extLst>
              </p:cNvPr>
              <p:cNvSpPr txBox="1"/>
              <p:nvPr/>
            </p:nvSpPr>
            <p:spPr>
              <a:xfrm>
                <a:off x="1787764" y="1416411"/>
                <a:ext cx="8616471" cy="11166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de-DE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de-DE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de-DE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de-DE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de-DE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de-DE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de-DE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de-DE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de-DE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de-DE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e>
                        <m:sup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[−1]</m:t>
                          </m:r>
                        </m:sup>
                      </m:sSup>
                      <m:r>
                        <a:rPr lang="de-DE" sz="24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de-DE" sz="24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φ</m:t>
                      </m:r>
                      <m:d>
                        <m:dPr>
                          <m:ctrlPr>
                            <a:rPr lang="de-DE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4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de-DE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de-DE" sz="2400" i="1">
                          <a:latin typeface="Cambria Math" panose="02040503050406030204" pitchFamily="18" charset="0"/>
                        </a:rPr>
                        <m:t>+ </m:t>
                      </m:r>
                      <m:r>
                        <m:rPr>
                          <m:sty m:val="p"/>
                        </m:rPr>
                        <a:rPr lang="de-DE" sz="24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φ</m:t>
                      </m:r>
                      <m:d>
                        <m:dPr>
                          <m:ctrlPr>
                            <a:rPr lang="de-DE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4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de-DE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de-DE" sz="2400" i="1">
                          <a:latin typeface="Cambria Math" panose="02040503050406030204" pitchFamily="18" charset="0"/>
                        </a:rPr>
                        <m:t>+ </m:t>
                      </m:r>
                      <m:r>
                        <m:rPr>
                          <m:sty m:val="p"/>
                        </m:rPr>
                        <a:rPr lang="de-DE" sz="24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φ</m:t>
                      </m:r>
                      <m:d>
                        <m:dPr>
                          <m:ctrlPr>
                            <a:rPr lang="de-DE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4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de-DE" sz="24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DE" sz="2400" dirty="0"/>
              </a:p>
              <a:p>
                <a:pPr algn="l">
                  <a:lnSpc>
                    <a:spcPct val="200000"/>
                  </a:lnSpc>
                </a:pPr>
                <a:endParaRPr lang="de-DE" sz="24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723D492C-2A6B-8095-E4B7-745FCF0366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7764" y="1416411"/>
                <a:ext cx="8616471" cy="111665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hteck: abgerundete Ecken 8">
            <a:extLst>
              <a:ext uri="{FF2B5EF4-FFF2-40B4-BE49-F238E27FC236}">
                <a16:creationId xmlns:a16="http://schemas.microsoft.com/office/drawing/2014/main" id="{F5E692C6-487D-D11A-2445-282AC5DB53F2}"/>
              </a:ext>
            </a:extLst>
          </p:cNvPr>
          <p:cNvSpPr/>
          <p:nvPr/>
        </p:nvSpPr>
        <p:spPr>
          <a:xfrm>
            <a:off x="4751407" y="2589467"/>
            <a:ext cx="2152891" cy="64094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1BFC0633-8131-D908-3C24-E8FD3B28760A}"/>
              </a:ext>
            </a:extLst>
          </p:cNvPr>
          <p:cNvSpPr/>
          <p:nvPr/>
        </p:nvSpPr>
        <p:spPr>
          <a:xfrm>
            <a:off x="2732123" y="4405835"/>
            <a:ext cx="712807" cy="64094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CD5F21AD-683C-3EFD-70DB-F7812957FA73}"/>
              </a:ext>
            </a:extLst>
          </p:cNvPr>
          <p:cNvSpPr/>
          <p:nvPr/>
        </p:nvSpPr>
        <p:spPr>
          <a:xfrm>
            <a:off x="5352179" y="4405835"/>
            <a:ext cx="712807" cy="64094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0DA85C31-160D-D047-9020-490ECF6566BA}"/>
              </a:ext>
            </a:extLst>
          </p:cNvPr>
          <p:cNvSpPr/>
          <p:nvPr/>
        </p:nvSpPr>
        <p:spPr>
          <a:xfrm>
            <a:off x="8198140" y="4405835"/>
            <a:ext cx="712807" cy="64094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F3D125-86A1-1D04-40C3-F5E2D465897F}"/>
              </a:ext>
            </a:extLst>
          </p:cNvPr>
          <p:cNvCxnSpPr>
            <a:cxnSpLocks/>
          </p:cNvCxnSpPr>
          <p:nvPr/>
        </p:nvCxnSpPr>
        <p:spPr>
          <a:xfrm flipH="1">
            <a:off x="3110119" y="3016067"/>
            <a:ext cx="1567389" cy="138509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B72B53F0-636C-75D5-4E5E-E285D83ED95E}"/>
              </a:ext>
            </a:extLst>
          </p:cNvPr>
          <p:cNvCxnSpPr>
            <a:cxnSpLocks/>
          </p:cNvCxnSpPr>
          <p:nvPr/>
        </p:nvCxnSpPr>
        <p:spPr>
          <a:xfrm>
            <a:off x="6978197" y="3052581"/>
            <a:ext cx="1576346" cy="135424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1C2DB008-55E6-3EA4-26BC-79D6B7BC2924}"/>
                  </a:ext>
                </a:extLst>
              </p:cNvPr>
              <p:cNvSpPr txBox="1"/>
              <p:nvPr/>
            </p:nvSpPr>
            <p:spPr>
              <a:xfrm>
                <a:off x="2670858" y="2725982"/>
                <a:ext cx="631398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1C2DB008-55E6-3EA4-26BC-79D6B7BC29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0858" y="2725982"/>
                <a:ext cx="6313988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97EFBBF8-AF7B-7FD0-D75A-A679BB03F63A}"/>
                  </a:ext>
                </a:extLst>
              </p:cNvPr>
              <p:cNvSpPr txBox="1"/>
              <p:nvPr/>
            </p:nvSpPr>
            <p:spPr>
              <a:xfrm>
                <a:off x="5304433" y="4538248"/>
                <a:ext cx="808298" cy="3727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800" i="1" kern="1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de-DE" sz="1800" b="0" i="0" kern="1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u</m:t>
                          </m:r>
                        </m:e>
                        <m:sub>
                          <m:r>
                            <a:rPr lang="de-DE" sz="1800" b="0" i="1" kern="1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97EFBBF8-AF7B-7FD0-D75A-A679BB03F6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4433" y="4538248"/>
                <a:ext cx="808298" cy="37272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3798297A-71EB-2C12-1B2D-5834BDDB3F85}"/>
                  </a:ext>
                </a:extLst>
              </p:cNvPr>
              <p:cNvSpPr txBox="1"/>
              <p:nvPr/>
            </p:nvSpPr>
            <p:spPr>
              <a:xfrm>
                <a:off x="2684377" y="4537606"/>
                <a:ext cx="808298" cy="3727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800" i="1" kern="1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de-DE" sz="1800" b="0" i="0" kern="1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u</m:t>
                          </m:r>
                        </m:e>
                        <m:sub>
                          <m:r>
                            <a:rPr lang="de-DE" sz="1800" b="0" i="1" kern="1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3798297A-71EB-2C12-1B2D-5834BDDB3F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4377" y="4537606"/>
                <a:ext cx="808298" cy="37272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2FF8EC05-F74C-6F2B-65CA-122A8DD512B9}"/>
                  </a:ext>
                </a:extLst>
              </p:cNvPr>
              <p:cNvSpPr txBox="1"/>
              <p:nvPr/>
            </p:nvSpPr>
            <p:spPr>
              <a:xfrm>
                <a:off x="8176548" y="4537605"/>
                <a:ext cx="808298" cy="3727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800" i="1" kern="1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de-DE" sz="1800" b="0" i="0" kern="1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u</m:t>
                          </m:r>
                        </m:e>
                        <m:sub>
                          <m:r>
                            <a:rPr lang="de-DE" sz="1800" b="0" i="1" kern="1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2FF8EC05-F74C-6F2B-65CA-122A8DD512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6548" y="4537605"/>
                <a:ext cx="808298" cy="37272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404A90C3-D30C-2802-31E5-831DBC97644F}"/>
              </a:ext>
            </a:extLst>
          </p:cNvPr>
          <p:cNvCxnSpPr>
            <a:cxnSpLocks/>
          </p:cNvCxnSpPr>
          <p:nvPr/>
        </p:nvCxnSpPr>
        <p:spPr>
          <a:xfrm flipH="1">
            <a:off x="5708582" y="3301473"/>
            <a:ext cx="119270" cy="112086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86375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2E3D79-F6BF-1F72-33BF-AE37514EC7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CC202154-B68F-1047-42D5-8B3253AF2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Grün, Schüttpelz - </a:t>
            </a:r>
            <a:r>
              <a:rPr lang="en-US"/>
              <a:t>Asymmetric copulas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6CB6533B-63C4-9450-161E-0F38523E9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A62A1-7D42-47F0-AE93-D891FFACD6D4}" type="slidenum">
              <a:rPr lang="de-DE" smtClean="0"/>
              <a:t>16</a:t>
            </a:fld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EE9A731B-3C85-9326-F54F-A241597FB7A0}"/>
              </a:ext>
            </a:extLst>
          </p:cNvPr>
          <p:cNvSpPr/>
          <p:nvPr/>
        </p:nvSpPr>
        <p:spPr>
          <a:xfrm>
            <a:off x="1" y="373487"/>
            <a:ext cx="12192000" cy="850006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5400" dirty="0"/>
              <a:t>Methods - NACs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AA1F4B69-D23B-4EDA-6708-F8C0C64F5FED}"/>
                  </a:ext>
                </a:extLst>
              </p:cNvPr>
              <p:cNvSpPr txBox="1"/>
              <p:nvPr/>
            </p:nvSpPr>
            <p:spPr>
              <a:xfrm>
                <a:off x="2555112" y="1416487"/>
                <a:ext cx="7081776" cy="92602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>
                  <a:lnSpc>
                    <a:spcPct val="2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de-DE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de-DE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de-DE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de-DE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de-DE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de-DE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de-DE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de-DE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de-DE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de-DE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de-DE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de-DE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de-DE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DE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de-DE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d>
                            <m:dPr>
                              <m:ctrlPr>
                                <a:rPr lang="de-DE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DE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de-DE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de-DE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de-DE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de-DE" sz="24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921E6FB1-49F1-D289-56B4-AF6EAC6AAD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5112" y="1416487"/>
                <a:ext cx="7081776" cy="92602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hteck: abgerundete Ecken 8">
            <a:extLst>
              <a:ext uri="{FF2B5EF4-FFF2-40B4-BE49-F238E27FC236}">
                <a16:creationId xmlns:a16="http://schemas.microsoft.com/office/drawing/2014/main" id="{71EFCF3E-6BD0-D38C-8B00-993B09ABFA31}"/>
              </a:ext>
            </a:extLst>
          </p:cNvPr>
          <p:cNvSpPr/>
          <p:nvPr/>
        </p:nvSpPr>
        <p:spPr>
          <a:xfrm>
            <a:off x="4751407" y="2589467"/>
            <a:ext cx="2152891" cy="64094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203B8D83-DDB8-2567-C913-30601FE50F75}"/>
              </a:ext>
            </a:extLst>
          </p:cNvPr>
          <p:cNvSpPr/>
          <p:nvPr/>
        </p:nvSpPr>
        <p:spPr>
          <a:xfrm>
            <a:off x="6904298" y="3874546"/>
            <a:ext cx="2152891" cy="64094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BB18D40D-A4FB-BD81-83BA-3470651EE543}"/>
              </a:ext>
            </a:extLst>
          </p:cNvPr>
          <p:cNvSpPr/>
          <p:nvPr/>
        </p:nvSpPr>
        <p:spPr>
          <a:xfrm>
            <a:off x="4038600" y="3874546"/>
            <a:ext cx="712807" cy="64094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D767F735-4673-2177-06C5-B19DCBF8434F}"/>
              </a:ext>
            </a:extLst>
          </p:cNvPr>
          <p:cNvSpPr/>
          <p:nvPr/>
        </p:nvSpPr>
        <p:spPr>
          <a:xfrm>
            <a:off x="6191491" y="5143374"/>
            <a:ext cx="712807" cy="64094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A02B9541-C892-1911-D83E-E1E895980B4C}"/>
              </a:ext>
            </a:extLst>
          </p:cNvPr>
          <p:cNvSpPr/>
          <p:nvPr/>
        </p:nvSpPr>
        <p:spPr>
          <a:xfrm>
            <a:off x="9057189" y="5143374"/>
            <a:ext cx="712807" cy="64094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1C0BB6BF-48C8-B1ED-26FE-84FC4C6901DF}"/>
              </a:ext>
            </a:extLst>
          </p:cNvPr>
          <p:cNvCxnSpPr>
            <a:endCxn id="11" idx="0"/>
          </p:cNvCxnSpPr>
          <p:nvPr/>
        </p:nvCxnSpPr>
        <p:spPr>
          <a:xfrm flipH="1">
            <a:off x="4395004" y="3230412"/>
            <a:ext cx="356403" cy="6441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F50D047D-9ADA-48D2-D03B-0EBD12971D16}"/>
              </a:ext>
            </a:extLst>
          </p:cNvPr>
          <p:cNvCxnSpPr/>
          <p:nvPr/>
        </p:nvCxnSpPr>
        <p:spPr>
          <a:xfrm flipH="1">
            <a:off x="6547894" y="4499240"/>
            <a:ext cx="356403" cy="6441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16F5549D-16AC-2F96-5A15-77FF51D6F6BD}"/>
              </a:ext>
            </a:extLst>
          </p:cNvPr>
          <p:cNvCxnSpPr>
            <a:cxnSpLocks/>
          </p:cNvCxnSpPr>
          <p:nvPr/>
        </p:nvCxnSpPr>
        <p:spPr>
          <a:xfrm>
            <a:off x="9057189" y="4479440"/>
            <a:ext cx="356403" cy="6441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656A8D27-2C56-64E5-CED1-49A2E7A8D9C3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6902372" y="3220512"/>
            <a:ext cx="1078372" cy="6540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01EE465A-1205-BDA0-C78E-4F01C26DDED7}"/>
                  </a:ext>
                </a:extLst>
              </p:cNvPr>
              <p:cNvSpPr txBox="1"/>
              <p:nvPr/>
            </p:nvSpPr>
            <p:spPr>
              <a:xfrm>
                <a:off x="2670858" y="2725982"/>
                <a:ext cx="631398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272F5EB6-15CD-AD85-6317-42CD4E2E1B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0858" y="2725982"/>
                <a:ext cx="6313988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5F2341AE-EA43-F103-ACA0-B77F90985636}"/>
                  </a:ext>
                </a:extLst>
              </p:cNvPr>
              <p:cNvSpPr txBox="1"/>
              <p:nvPr/>
            </p:nvSpPr>
            <p:spPr>
              <a:xfrm>
                <a:off x="4823747" y="4024357"/>
                <a:ext cx="631398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800" i="1" kern="1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de-DE" sz="1800" b="0" i="1" kern="1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de-DE" sz="1800" b="0" i="1" kern="1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A4EE5980-A4A5-6D32-74FD-576C6605E8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3747" y="4024357"/>
                <a:ext cx="6313988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EC222E24-4F2A-0FEA-DA58-43CEDE68BCED}"/>
                  </a:ext>
                </a:extLst>
              </p:cNvPr>
              <p:cNvSpPr txBox="1"/>
              <p:nvPr/>
            </p:nvSpPr>
            <p:spPr>
              <a:xfrm>
                <a:off x="1238009" y="4010801"/>
                <a:ext cx="631398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800" i="1" kern="1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de-DE" sz="1800" b="0" i="0" kern="1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u</m:t>
                          </m:r>
                        </m:e>
                        <m:sub>
                          <m:r>
                            <a:rPr lang="de-DE" sz="1800" i="1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8E112DE1-190A-A898-6D50-1960A71A26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8009" y="4010801"/>
                <a:ext cx="6313988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21E80DAF-8AE1-65A3-4760-036C71E30950}"/>
                  </a:ext>
                </a:extLst>
              </p:cNvPr>
              <p:cNvSpPr txBox="1"/>
              <p:nvPr/>
            </p:nvSpPr>
            <p:spPr>
              <a:xfrm>
                <a:off x="3390900" y="5279180"/>
                <a:ext cx="631398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800" i="1" kern="1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de-DE" sz="1800" b="0" i="0" kern="1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u</m:t>
                          </m:r>
                        </m:e>
                        <m:sub>
                          <m:r>
                            <a:rPr lang="de-DE" sz="1800" b="0" i="1" kern="1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722B7FC6-F6DE-1774-A69F-7B8459EBF4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0900" y="5279180"/>
                <a:ext cx="6313988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DE4FFFCA-095B-DBCF-A46B-854F411677DD}"/>
                  </a:ext>
                </a:extLst>
              </p:cNvPr>
              <p:cNvSpPr txBox="1"/>
              <p:nvPr/>
            </p:nvSpPr>
            <p:spPr>
              <a:xfrm>
                <a:off x="6256598" y="5312155"/>
                <a:ext cx="631398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800" i="1" kern="1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de-DE" sz="1800" b="0" i="0" kern="1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u</m:t>
                          </m:r>
                        </m:e>
                        <m:sub>
                          <m:r>
                            <a:rPr lang="de-DE" sz="1800" b="0" i="1" kern="1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5D608760-9B35-DCC0-3ECA-9583FECA06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6598" y="5312155"/>
                <a:ext cx="6313988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210726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450AA5-A285-6CD7-D085-EA14353691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30D7E549-1740-F242-362B-40EA748F2E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Grün, Schüttpelz - </a:t>
            </a:r>
            <a:r>
              <a:rPr lang="en-US"/>
              <a:t>Asymmetric copulas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2F9FEBC7-9708-3B06-6ED7-CBCB00625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A62A1-7D42-47F0-AE93-D891FFACD6D4}" type="slidenum">
              <a:rPr lang="de-DE" smtClean="0"/>
              <a:t>17</a:t>
            </a:fld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B028E01C-778A-BAB9-7BD7-680F51A63C51}"/>
              </a:ext>
            </a:extLst>
          </p:cNvPr>
          <p:cNvSpPr/>
          <p:nvPr/>
        </p:nvSpPr>
        <p:spPr>
          <a:xfrm>
            <a:off x="1" y="373487"/>
            <a:ext cx="12192000" cy="850006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5400" dirty="0"/>
              <a:t>Methods – </a:t>
            </a:r>
            <a:r>
              <a:rPr lang="de-DE" sz="5400" dirty="0" err="1"/>
              <a:t>Simplified</a:t>
            </a:r>
            <a:r>
              <a:rPr lang="de-DE" sz="5400" dirty="0"/>
              <a:t> Vines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hteck: abgerundete Ecken 6">
                <a:extLst>
                  <a:ext uri="{FF2B5EF4-FFF2-40B4-BE49-F238E27FC236}">
                    <a16:creationId xmlns:a16="http://schemas.microsoft.com/office/drawing/2014/main" id="{066E1AC9-C722-81E2-E304-69D0C05FB5EA}"/>
                  </a:ext>
                </a:extLst>
              </p:cNvPr>
              <p:cNvSpPr/>
              <p:nvPr/>
            </p:nvSpPr>
            <p:spPr>
              <a:xfrm>
                <a:off x="2060289" y="2675865"/>
                <a:ext cx="712807" cy="640945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de-DE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Rechteck: abgerundete Ecken 6">
                <a:extLst>
                  <a:ext uri="{FF2B5EF4-FFF2-40B4-BE49-F238E27FC236}">
                    <a16:creationId xmlns:a16="http://schemas.microsoft.com/office/drawing/2014/main" id="{066E1AC9-C722-81E2-E304-69D0C05FB5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0289" y="2675865"/>
                <a:ext cx="712807" cy="640945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BACE0E0A-2970-7764-40ED-7D40169BBE0E}"/>
              </a:ext>
            </a:extLst>
          </p:cNvPr>
          <p:cNvCxnSpPr>
            <a:cxnSpLocks/>
          </p:cNvCxnSpPr>
          <p:nvPr/>
        </p:nvCxnSpPr>
        <p:spPr>
          <a:xfrm flipH="1">
            <a:off x="2762124" y="2982454"/>
            <a:ext cx="2621069" cy="1547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hteck: abgerundete Ecken 18">
                <a:extLst>
                  <a:ext uri="{FF2B5EF4-FFF2-40B4-BE49-F238E27FC236}">
                    <a16:creationId xmlns:a16="http://schemas.microsoft.com/office/drawing/2014/main" id="{6DBFFEFC-03AA-632C-F5C8-992A31E046F5}"/>
                  </a:ext>
                </a:extLst>
              </p:cNvPr>
              <p:cNvSpPr/>
              <p:nvPr/>
            </p:nvSpPr>
            <p:spPr>
              <a:xfrm>
                <a:off x="5383193" y="2675865"/>
                <a:ext cx="712807" cy="640945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de-DE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Rechteck: abgerundete Ecken 18">
                <a:extLst>
                  <a:ext uri="{FF2B5EF4-FFF2-40B4-BE49-F238E27FC236}">
                    <a16:creationId xmlns:a16="http://schemas.microsoft.com/office/drawing/2014/main" id="{6DBFFEFC-03AA-632C-F5C8-992A31E046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3193" y="2675865"/>
                <a:ext cx="712807" cy="640945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hteck: abgerundete Ecken 19">
                <a:extLst>
                  <a:ext uri="{FF2B5EF4-FFF2-40B4-BE49-F238E27FC236}">
                    <a16:creationId xmlns:a16="http://schemas.microsoft.com/office/drawing/2014/main" id="{66FD5282-5145-7BB8-50B3-9A754E7A4FDF}"/>
                  </a:ext>
                </a:extLst>
              </p:cNvPr>
              <p:cNvSpPr/>
              <p:nvPr/>
            </p:nvSpPr>
            <p:spPr>
              <a:xfrm>
                <a:off x="8714206" y="2671135"/>
                <a:ext cx="712807" cy="640945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de-DE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Rechteck: abgerundete Ecken 19">
                <a:extLst>
                  <a:ext uri="{FF2B5EF4-FFF2-40B4-BE49-F238E27FC236}">
                    <a16:creationId xmlns:a16="http://schemas.microsoft.com/office/drawing/2014/main" id="{66FD5282-5145-7BB8-50B3-9A754E7A4F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4206" y="2671135"/>
                <a:ext cx="712807" cy="640945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FE5B7B07-C33B-B0DF-F3A2-03FB3DD017BE}"/>
              </a:ext>
            </a:extLst>
          </p:cNvPr>
          <p:cNvCxnSpPr>
            <a:cxnSpLocks/>
          </p:cNvCxnSpPr>
          <p:nvPr/>
        </p:nvCxnSpPr>
        <p:spPr>
          <a:xfrm flipH="1">
            <a:off x="6085028" y="2975512"/>
            <a:ext cx="2621069" cy="1547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hteck: abgerundete Ecken 7">
                <a:extLst>
                  <a:ext uri="{FF2B5EF4-FFF2-40B4-BE49-F238E27FC236}">
                    <a16:creationId xmlns:a16="http://schemas.microsoft.com/office/drawing/2014/main" id="{F3FCD131-6276-307A-BFC4-E17BAF3AB87E}"/>
                  </a:ext>
                </a:extLst>
              </p:cNvPr>
              <p:cNvSpPr/>
              <p:nvPr/>
            </p:nvSpPr>
            <p:spPr>
              <a:xfrm>
                <a:off x="2049317" y="4769182"/>
                <a:ext cx="712807" cy="640945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1|2</m:t>
                          </m:r>
                        </m:sub>
                      </m:sSub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de-DE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Rechteck: abgerundete Ecken 7">
                <a:extLst>
                  <a:ext uri="{FF2B5EF4-FFF2-40B4-BE49-F238E27FC236}">
                    <a16:creationId xmlns:a16="http://schemas.microsoft.com/office/drawing/2014/main" id="{F3FCD131-6276-307A-BFC4-E17BAF3AB8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9317" y="4769182"/>
                <a:ext cx="712807" cy="640945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32C71459-4CC6-62C3-F255-FA30D3B19ED9}"/>
              </a:ext>
            </a:extLst>
          </p:cNvPr>
          <p:cNvCxnSpPr>
            <a:cxnSpLocks/>
          </p:cNvCxnSpPr>
          <p:nvPr/>
        </p:nvCxnSpPr>
        <p:spPr>
          <a:xfrm flipH="1">
            <a:off x="2751152" y="5075771"/>
            <a:ext cx="2621069" cy="1547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hteck: abgerundete Ecken 10">
                <a:extLst>
                  <a:ext uri="{FF2B5EF4-FFF2-40B4-BE49-F238E27FC236}">
                    <a16:creationId xmlns:a16="http://schemas.microsoft.com/office/drawing/2014/main" id="{593CBF73-AAB5-6E3A-A58F-75EEDA638708}"/>
                  </a:ext>
                </a:extLst>
              </p:cNvPr>
              <p:cNvSpPr/>
              <p:nvPr/>
            </p:nvSpPr>
            <p:spPr>
              <a:xfrm>
                <a:off x="5372221" y="4769182"/>
                <a:ext cx="712807" cy="640945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3|2</m:t>
                          </m:r>
                        </m:sub>
                      </m:sSub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de-DE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Rechteck: abgerundete Ecken 10">
                <a:extLst>
                  <a:ext uri="{FF2B5EF4-FFF2-40B4-BE49-F238E27FC236}">
                    <a16:creationId xmlns:a16="http://schemas.microsoft.com/office/drawing/2014/main" id="{593CBF73-AAB5-6E3A-A58F-75EEDA6387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2221" y="4769182"/>
                <a:ext cx="712807" cy="640945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hteck: abgerundete Ecken 11">
                <a:extLst>
                  <a:ext uri="{FF2B5EF4-FFF2-40B4-BE49-F238E27FC236}">
                    <a16:creationId xmlns:a16="http://schemas.microsoft.com/office/drawing/2014/main" id="{E261CAA6-8F28-BB12-489E-1A33DCAA1185}"/>
                  </a:ext>
                </a:extLst>
              </p:cNvPr>
              <p:cNvSpPr/>
              <p:nvPr/>
            </p:nvSpPr>
            <p:spPr>
              <a:xfrm>
                <a:off x="3755959" y="2323280"/>
                <a:ext cx="712807" cy="640945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de-DE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Rechteck: abgerundete Ecken 11">
                <a:extLst>
                  <a:ext uri="{FF2B5EF4-FFF2-40B4-BE49-F238E27FC236}">
                    <a16:creationId xmlns:a16="http://schemas.microsoft.com/office/drawing/2014/main" id="{E261CAA6-8F28-BB12-489E-1A33DCAA11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5959" y="2323280"/>
                <a:ext cx="712807" cy="640945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hteck: abgerundete Ecken 12">
                <a:extLst>
                  <a:ext uri="{FF2B5EF4-FFF2-40B4-BE49-F238E27FC236}">
                    <a16:creationId xmlns:a16="http://schemas.microsoft.com/office/drawing/2014/main" id="{7723281A-0D34-694D-5E96-383EC0606223}"/>
                  </a:ext>
                </a:extLst>
              </p:cNvPr>
              <p:cNvSpPr/>
              <p:nvPr/>
            </p:nvSpPr>
            <p:spPr>
              <a:xfrm>
                <a:off x="7103963" y="2291509"/>
                <a:ext cx="712807" cy="640945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23</m:t>
                          </m:r>
                        </m:sub>
                      </m:sSub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de-DE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Rechteck: abgerundete Ecken 12">
                <a:extLst>
                  <a:ext uri="{FF2B5EF4-FFF2-40B4-BE49-F238E27FC236}">
                    <a16:creationId xmlns:a16="http://schemas.microsoft.com/office/drawing/2014/main" id="{7723281A-0D34-694D-5E96-383EC06062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3963" y="2291509"/>
                <a:ext cx="712807" cy="640945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hteck: abgerundete Ecken 13">
                <a:extLst>
                  <a:ext uri="{FF2B5EF4-FFF2-40B4-BE49-F238E27FC236}">
                    <a16:creationId xmlns:a16="http://schemas.microsoft.com/office/drawing/2014/main" id="{5AEE1659-4E12-8121-B320-3B956F036F6F}"/>
                  </a:ext>
                </a:extLst>
              </p:cNvPr>
              <p:cNvSpPr/>
              <p:nvPr/>
            </p:nvSpPr>
            <p:spPr>
              <a:xfrm>
                <a:off x="3705282" y="4327298"/>
                <a:ext cx="712807" cy="640945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13|2</m:t>
                          </m:r>
                        </m:sub>
                      </m:sSub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de-DE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Rechteck: abgerundete Ecken 13">
                <a:extLst>
                  <a:ext uri="{FF2B5EF4-FFF2-40B4-BE49-F238E27FC236}">
                    <a16:creationId xmlns:a16="http://schemas.microsoft.com/office/drawing/2014/main" id="{5AEE1659-4E12-8121-B320-3B956F036F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5282" y="4327298"/>
                <a:ext cx="712807" cy="640945"/>
              </a:xfrm>
              <a:prstGeom prst="roundRect">
                <a:avLst/>
              </a:prstGeom>
              <a:blipFill>
                <a:blip r:embed="rId10"/>
                <a:stretch>
                  <a:fillRect l="-833"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E272A3CA-E1CB-54AF-39B7-FF8F72D7F604}"/>
                  </a:ext>
                </a:extLst>
              </p:cNvPr>
              <p:cNvSpPr txBox="1"/>
              <p:nvPr/>
            </p:nvSpPr>
            <p:spPr>
              <a:xfrm>
                <a:off x="1625516" y="1602014"/>
                <a:ext cx="8940967" cy="4948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lang="de-DE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de-DE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de-DE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de-DE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de-DE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de-DE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de-DE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de-DE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de-DE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d>
                        <m:dPr>
                          <m:ctrlPr>
                            <a:rPr lang="de-DE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4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de-DE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de-DE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4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de-DE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de-DE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23</m:t>
                          </m:r>
                        </m:sub>
                      </m:sSub>
                      <m:d>
                        <m:dPr>
                          <m:ctrlPr>
                            <a:rPr lang="de-DE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4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de-DE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de-DE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4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de-DE" sz="24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de-DE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13|2</m:t>
                          </m:r>
                        </m:sub>
                      </m:sSub>
                      <m:d>
                        <m:dPr>
                          <m:ctrlPr>
                            <a:rPr lang="de-DE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4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de-DE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begChr m:val="|"/>
                              <m:endChr m:val="|"/>
                              <m:ctrlPr>
                                <a:rPr lang="de-DE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DE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400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de-DE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de-DE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400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de-DE" sz="2400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de-DE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4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de-DE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E272A3CA-E1CB-54AF-39B7-FF8F72D7F6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5516" y="1602014"/>
                <a:ext cx="8940967" cy="494815"/>
              </a:xfrm>
              <a:prstGeom prst="rect">
                <a:avLst/>
              </a:prstGeom>
              <a:blipFill>
                <a:blip r:embed="rId11"/>
                <a:stretch>
                  <a:fillRect b="-1234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hteck: abgerundete Ecken 15">
                <a:extLst>
                  <a:ext uri="{FF2B5EF4-FFF2-40B4-BE49-F238E27FC236}">
                    <a16:creationId xmlns:a16="http://schemas.microsoft.com/office/drawing/2014/main" id="{2BA62644-5ABB-57F2-EC5A-1D82FA411BDC}"/>
                  </a:ext>
                </a:extLst>
              </p:cNvPr>
              <p:cNvSpPr/>
              <p:nvPr/>
            </p:nvSpPr>
            <p:spPr>
              <a:xfrm>
                <a:off x="695922" y="2661981"/>
                <a:ext cx="712807" cy="640945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𝑇𝑟𝑒𝑒</m:t>
                      </m:r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1:</m:t>
                      </m:r>
                    </m:oMath>
                  </m:oMathPara>
                </a14:m>
                <a:endParaRPr lang="de-DE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Rechteck: abgerundete Ecken 15">
                <a:extLst>
                  <a:ext uri="{FF2B5EF4-FFF2-40B4-BE49-F238E27FC236}">
                    <a16:creationId xmlns:a16="http://schemas.microsoft.com/office/drawing/2014/main" id="{2BA62644-5ABB-57F2-EC5A-1D82FA411B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922" y="2661981"/>
                <a:ext cx="712807" cy="640945"/>
              </a:xfrm>
              <a:prstGeom prst="roundRect">
                <a:avLst/>
              </a:prstGeom>
              <a:blipFill>
                <a:blip r:embed="rId12"/>
                <a:stretch>
                  <a:fillRect l="-13333" r="-2500"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hteck: abgerundete Ecken 16">
                <a:extLst>
                  <a:ext uri="{FF2B5EF4-FFF2-40B4-BE49-F238E27FC236}">
                    <a16:creationId xmlns:a16="http://schemas.microsoft.com/office/drawing/2014/main" id="{96FCC1AE-5BA5-DEF0-F5A9-17E5A56F2EC0}"/>
                  </a:ext>
                </a:extLst>
              </p:cNvPr>
              <p:cNvSpPr/>
              <p:nvPr/>
            </p:nvSpPr>
            <p:spPr>
              <a:xfrm>
                <a:off x="695921" y="4741414"/>
                <a:ext cx="712807" cy="640945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𝑇𝑟𝑒𝑒</m:t>
                      </m:r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2:</m:t>
                      </m:r>
                    </m:oMath>
                  </m:oMathPara>
                </a14:m>
                <a:endParaRPr lang="de-DE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Rechteck: abgerundete Ecken 16">
                <a:extLst>
                  <a:ext uri="{FF2B5EF4-FFF2-40B4-BE49-F238E27FC236}">
                    <a16:creationId xmlns:a16="http://schemas.microsoft.com/office/drawing/2014/main" id="{96FCC1AE-5BA5-DEF0-F5A9-17E5A56F2E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921" y="4741414"/>
                <a:ext cx="712807" cy="640945"/>
              </a:xfrm>
              <a:prstGeom prst="roundRect">
                <a:avLst/>
              </a:prstGeom>
              <a:blipFill>
                <a:blip r:embed="rId13"/>
                <a:stretch>
                  <a:fillRect l="-13333" r="-2500"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767418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4C7B11-F1C8-292E-726A-9E5D6C63BF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C64DD442-F7D9-BFEC-A78F-DA5BEA4CDA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Grün, Schüttpelz - </a:t>
            </a:r>
            <a:r>
              <a:rPr lang="en-US" dirty="0"/>
              <a:t>Asymmetric copulas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D07301A8-0A70-37E0-909C-02EABAD78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A62A1-7D42-47F0-AE93-D891FFACD6D4}" type="slidenum">
              <a:rPr lang="de-DE" smtClean="0"/>
              <a:t>18</a:t>
            </a:fld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185E2B47-02D3-A1A7-BD91-472FE0007161}"/>
              </a:ext>
            </a:extLst>
          </p:cNvPr>
          <p:cNvSpPr/>
          <p:nvPr/>
        </p:nvSpPr>
        <p:spPr>
          <a:xfrm>
            <a:off x="1" y="373487"/>
            <a:ext cx="12192000" cy="850006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5400" dirty="0"/>
              <a:t>Simulation – Setup</a:t>
            </a:r>
          </a:p>
        </p:txBody>
      </p:sp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3CF35947-1352-BDD5-DA50-2BDE666F3F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1076999"/>
              </p:ext>
            </p:extLst>
          </p:nvPr>
        </p:nvGraphicFramePr>
        <p:xfrm>
          <a:off x="1502136" y="1452492"/>
          <a:ext cx="9187728" cy="43528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62576">
                  <a:extLst>
                    <a:ext uri="{9D8B030D-6E8A-4147-A177-3AD203B41FA5}">
                      <a16:colId xmlns:a16="http://schemas.microsoft.com/office/drawing/2014/main" val="1974342627"/>
                    </a:ext>
                  </a:extLst>
                </a:gridCol>
                <a:gridCol w="3062576">
                  <a:extLst>
                    <a:ext uri="{9D8B030D-6E8A-4147-A177-3AD203B41FA5}">
                      <a16:colId xmlns:a16="http://schemas.microsoft.com/office/drawing/2014/main" val="1552321702"/>
                    </a:ext>
                  </a:extLst>
                </a:gridCol>
                <a:gridCol w="3062576">
                  <a:extLst>
                    <a:ext uri="{9D8B030D-6E8A-4147-A177-3AD203B41FA5}">
                      <a16:colId xmlns:a16="http://schemas.microsoft.com/office/drawing/2014/main" val="1878032608"/>
                    </a:ext>
                  </a:extLst>
                </a:gridCol>
              </a:tblGrid>
              <a:tr h="399258">
                <a:tc>
                  <a:txBody>
                    <a:bodyPr/>
                    <a:lstStyle/>
                    <a:p>
                      <a:r>
                        <a:rPr lang="de-DE" dirty="0"/>
                        <a:t>Parameter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de-DE" dirty="0"/>
                        <a:t>Value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8788326"/>
                  </a:ext>
                </a:extLst>
              </a:tr>
              <a:tr h="399258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b="1" dirty="0"/>
                        <a:t>NAC DGP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b="1" dirty="0"/>
                        <a:t>Vine DGP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6284192"/>
                  </a:ext>
                </a:extLst>
              </a:tr>
              <a:tr h="512630">
                <a:tc>
                  <a:txBody>
                    <a:bodyPr/>
                    <a:lstStyle/>
                    <a:p>
                      <a:r>
                        <a:rPr lang="de-DE" b="1" dirty="0"/>
                        <a:t>Sample </a:t>
                      </a:r>
                      <a:r>
                        <a:rPr lang="de-DE" b="1" dirty="0" err="1"/>
                        <a:t>size</a:t>
                      </a:r>
                      <a:endParaRPr lang="de-DE" b="1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de-DE" dirty="0"/>
                        <a:t>15, 30, 50, 1000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948143"/>
                  </a:ext>
                </a:extLst>
              </a:tr>
              <a:tr h="1272109">
                <a:tc>
                  <a:txBody>
                    <a:bodyPr/>
                    <a:lstStyle/>
                    <a:p>
                      <a:r>
                        <a:rPr lang="de-DE" b="1" dirty="0" err="1"/>
                        <a:t>Correlation</a:t>
                      </a:r>
                      <a:r>
                        <a:rPr lang="de-DE" b="1" dirty="0"/>
                        <a:t>*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de-DE" dirty="0"/>
                        <a:t>Donau:                             (0.18, 0.32, 0.81) </a:t>
                      </a:r>
                    </a:p>
                    <a:p>
                      <a:r>
                        <a:rPr lang="de-DE" dirty="0"/>
                        <a:t>Isar:                                   (0.13, 0.38, 0.69)</a:t>
                      </a:r>
                    </a:p>
                    <a:p>
                      <a:r>
                        <a:rPr lang="de-DE" dirty="0"/>
                        <a:t>Low-High-High:           (0.10, 0.80, 0.80)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Low-Med.-High:          (0.10, 0.50, 0.85)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8502412"/>
                  </a:ext>
                </a:extLst>
              </a:tr>
              <a:tr h="884815">
                <a:tc>
                  <a:txBody>
                    <a:bodyPr/>
                    <a:lstStyle/>
                    <a:p>
                      <a:r>
                        <a:rPr lang="de-DE" b="1" dirty="0" err="1"/>
                        <a:t>Iterations</a:t>
                      </a:r>
                      <a:r>
                        <a:rPr lang="de-DE" b="1" dirty="0"/>
                        <a:t> per </a:t>
                      </a:r>
                      <a:r>
                        <a:rPr lang="de-DE" b="1" dirty="0" err="1"/>
                        <a:t>setup</a:t>
                      </a:r>
                      <a:endParaRPr lang="de-DE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4</a:t>
                      </a:r>
                      <a:r>
                        <a:rPr lang="de-DE"/>
                        <a:t>000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27000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599590"/>
                  </a:ext>
                </a:extLst>
              </a:tr>
              <a:tr h="884815">
                <a:tc>
                  <a:txBody>
                    <a:bodyPr/>
                    <a:lstStyle/>
                    <a:p>
                      <a:r>
                        <a:rPr lang="de-DE" b="1" dirty="0" err="1"/>
                        <a:t>Copula</a:t>
                      </a:r>
                      <a:r>
                        <a:rPr lang="de-DE" b="1" dirty="0"/>
                        <a:t> </a:t>
                      </a:r>
                      <a:r>
                        <a:rPr lang="de-DE" b="1" dirty="0" err="1"/>
                        <a:t>Families</a:t>
                      </a:r>
                      <a:endParaRPr lang="de-DE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Gumbel, Clayton, Frank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G-G-G, G-G-C, G-G-F, 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8080762"/>
                  </a:ext>
                </a:extLst>
              </a:tr>
            </a:tbl>
          </a:graphicData>
        </a:graphic>
      </p:graphicFrame>
      <p:sp>
        <p:nvSpPr>
          <p:cNvPr id="6" name="Rechteck 5">
            <a:extLst>
              <a:ext uri="{FF2B5EF4-FFF2-40B4-BE49-F238E27FC236}">
                <a16:creationId xmlns:a16="http://schemas.microsoft.com/office/drawing/2014/main" id="{4A4ACE5C-D463-39B7-92AC-06C1CFFD69A3}"/>
              </a:ext>
            </a:extLst>
          </p:cNvPr>
          <p:cNvSpPr/>
          <p:nvPr/>
        </p:nvSpPr>
        <p:spPr>
          <a:xfrm>
            <a:off x="1502136" y="5805377"/>
            <a:ext cx="3837543" cy="4636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100" dirty="0">
                <a:solidFill>
                  <a:schemeClr val="tx1"/>
                </a:solidFill>
              </a:rPr>
              <a:t>*</a:t>
            </a:r>
            <a:r>
              <a:rPr lang="de-DE" sz="1100" dirty="0" err="1">
                <a:solidFill>
                  <a:schemeClr val="tx1"/>
                </a:solidFill>
              </a:rPr>
              <a:t>Correlation</a:t>
            </a:r>
            <a:r>
              <a:rPr lang="de-DE" sz="1100" dirty="0">
                <a:solidFill>
                  <a:schemeClr val="tx1"/>
                </a:solidFill>
              </a:rPr>
              <a:t> </a:t>
            </a:r>
            <a:r>
              <a:rPr lang="de-DE" sz="1100" dirty="0" err="1">
                <a:solidFill>
                  <a:schemeClr val="tx1"/>
                </a:solidFill>
              </a:rPr>
              <a:t>structure</a:t>
            </a:r>
            <a:r>
              <a:rPr lang="de-DE" sz="1100" dirty="0">
                <a:solidFill>
                  <a:schemeClr val="tx1"/>
                </a:solidFill>
              </a:rPr>
              <a:t> </a:t>
            </a:r>
            <a:r>
              <a:rPr lang="de-DE" sz="1100" dirty="0" err="1">
                <a:solidFill>
                  <a:schemeClr val="tx1"/>
                </a:solidFill>
              </a:rPr>
              <a:t>for</a:t>
            </a:r>
            <a:r>
              <a:rPr lang="de-DE" sz="1100" dirty="0">
                <a:solidFill>
                  <a:schemeClr val="tx1"/>
                </a:solidFill>
              </a:rPr>
              <a:t> NACs </a:t>
            </a:r>
            <a:r>
              <a:rPr lang="de-DE" sz="1100" dirty="0" err="1">
                <a:solidFill>
                  <a:schemeClr val="tx1"/>
                </a:solidFill>
              </a:rPr>
              <a:t>obtained</a:t>
            </a:r>
            <a:r>
              <a:rPr lang="de-DE" sz="1100" dirty="0">
                <a:solidFill>
                  <a:schemeClr val="tx1"/>
                </a:solidFill>
              </a:rPr>
              <a:t> </a:t>
            </a:r>
            <a:r>
              <a:rPr lang="de-DE" sz="1100" dirty="0" err="1">
                <a:solidFill>
                  <a:schemeClr val="tx1"/>
                </a:solidFill>
              </a:rPr>
              <a:t>by</a:t>
            </a:r>
            <a:r>
              <a:rPr lang="de-DE" sz="1100" dirty="0">
                <a:solidFill>
                  <a:schemeClr val="tx1"/>
                </a:solidFill>
              </a:rPr>
              <a:t> </a:t>
            </a:r>
            <a:r>
              <a:rPr lang="de-DE" sz="1100" dirty="0" err="1">
                <a:solidFill>
                  <a:schemeClr val="tx1"/>
                </a:solidFill>
              </a:rPr>
              <a:t>building</a:t>
            </a:r>
            <a:r>
              <a:rPr lang="de-DE" sz="1100" dirty="0">
                <a:solidFill>
                  <a:schemeClr val="tx1"/>
                </a:solidFill>
              </a:rPr>
              <a:t> </a:t>
            </a:r>
            <a:r>
              <a:rPr lang="de-DE" sz="1100" dirty="0" err="1">
                <a:solidFill>
                  <a:schemeClr val="tx1"/>
                </a:solidFill>
              </a:rPr>
              <a:t>average</a:t>
            </a:r>
            <a:r>
              <a:rPr lang="de-DE" sz="1100" dirty="0">
                <a:solidFill>
                  <a:schemeClr val="tx1"/>
                </a:solidFill>
              </a:rPr>
              <a:t> </a:t>
            </a:r>
            <a:r>
              <a:rPr lang="de-DE" sz="1100" dirty="0" err="1">
                <a:solidFill>
                  <a:schemeClr val="tx1"/>
                </a:solidFill>
              </a:rPr>
              <a:t>over</a:t>
            </a:r>
            <a:r>
              <a:rPr lang="de-DE" sz="1100" dirty="0">
                <a:solidFill>
                  <a:schemeClr val="tx1"/>
                </a:solidFill>
              </a:rPr>
              <a:t> </a:t>
            </a:r>
            <a:r>
              <a:rPr lang="de-DE" sz="1100" dirty="0" err="1">
                <a:solidFill>
                  <a:schemeClr val="tx1"/>
                </a:solidFill>
              </a:rPr>
              <a:t>the</a:t>
            </a:r>
            <a:r>
              <a:rPr lang="de-DE" sz="1100" dirty="0">
                <a:solidFill>
                  <a:schemeClr val="tx1"/>
                </a:solidFill>
              </a:rPr>
              <a:t> </a:t>
            </a:r>
            <a:r>
              <a:rPr lang="de-DE" sz="1100" dirty="0" err="1">
                <a:solidFill>
                  <a:schemeClr val="tx1"/>
                </a:solidFill>
              </a:rPr>
              <a:t>two</a:t>
            </a:r>
            <a:r>
              <a:rPr lang="de-DE" sz="1100" dirty="0">
                <a:solidFill>
                  <a:schemeClr val="tx1"/>
                </a:solidFill>
              </a:rPr>
              <a:t> larger </a:t>
            </a:r>
            <a:r>
              <a:rPr lang="de-DE" sz="1100" dirty="0" err="1">
                <a:solidFill>
                  <a:schemeClr val="tx1"/>
                </a:solidFill>
              </a:rPr>
              <a:t>correlation</a:t>
            </a:r>
            <a:r>
              <a:rPr lang="de-DE" sz="1100" dirty="0">
                <a:solidFill>
                  <a:schemeClr val="tx1"/>
                </a:solidFill>
              </a:rPr>
              <a:t> </a:t>
            </a:r>
            <a:r>
              <a:rPr lang="de-DE" sz="1100" dirty="0" err="1">
                <a:solidFill>
                  <a:schemeClr val="tx1"/>
                </a:solidFill>
              </a:rPr>
              <a:t>values</a:t>
            </a:r>
            <a:endParaRPr lang="de-DE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86899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8EB063-BB30-6CD1-4070-03D07011E9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62E2401C-7E12-CD08-45B5-F88AE6F6C7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Grün, Schüttpelz - </a:t>
            </a:r>
            <a:r>
              <a:rPr lang="en-US" dirty="0"/>
              <a:t>Asymmetric copulas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4E1A0AC-4941-FE1A-6A94-CFF69867A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A62A1-7D42-47F0-AE93-D891FFACD6D4}" type="slidenum">
              <a:rPr lang="de-DE" smtClean="0"/>
              <a:t>19</a:t>
            </a:fld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A57559AA-7098-854E-D491-74335E65A8CD}"/>
              </a:ext>
            </a:extLst>
          </p:cNvPr>
          <p:cNvSpPr/>
          <p:nvPr/>
        </p:nvSpPr>
        <p:spPr>
          <a:xfrm>
            <a:off x="1" y="373487"/>
            <a:ext cx="12192000" cy="850006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5400" dirty="0"/>
              <a:t>Simulation – </a:t>
            </a:r>
            <a:r>
              <a:rPr lang="de-DE" sz="5400" dirty="0" err="1"/>
              <a:t>Results</a:t>
            </a:r>
            <a:endParaRPr lang="de-DE" sz="5400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42ED2B22-EA97-A8BB-E398-401F0171E24D}"/>
              </a:ext>
            </a:extLst>
          </p:cNvPr>
          <p:cNvSpPr txBox="1"/>
          <p:nvPr/>
        </p:nvSpPr>
        <p:spPr>
          <a:xfrm>
            <a:off x="553173" y="1926398"/>
            <a:ext cx="1108565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true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NAC, Vines still perform </a:t>
            </a:r>
            <a:r>
              <a:rPr lang="de-DE" dirty="0" err="1"/>
              <a:t>well</a:t>
            </a:r>
            <a:r>
              <a:rPr lang="de-DE" dirty="0"/>
              <a:t> (</a:t>
            </a:r>
            <a:r>
              <a:rPr lang="de-DE" dirty="0" err="1"/>
              <a:t>Evaluated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using</a:t>
            </a:r>
            <a:r>
              <a:rPr lang="de-DE" dirty="0"/>
              <a:t> KLD)</a:t>
            </a:r>
          </a:p>
          <a:p>
            <a:pPr marL="742950" lvl="1" indent="-285750">
              <a:buFontTx/>
              <a:buChar char="-"/>
            </a:pPr>
            <a:r>
              <a:rPr lang="de-DE" dirty="0" err="1"/>
              <a:t>Reason</a:t>
            </a:r>
            <a:r>
              <a:rPr lang="de-DE" dirty="0"/>
              <a:t>: Vines </a:t>
            </a:r>
            <a:r>
              <a:rPr lang="de-DE" dirty="0" err="1"/>
              <a:t>more</a:t>
            </a:r>
            <a:r>
              <a:rPr lang="de-DE" dirty="0"/>
              <a:t> flex </a:t>
            </a:r>
            <a:r>
              <a:rPr lang="de-DE" dirty="0" err="1"/>
              <a:t>than</a:t>
            </a:r>
            <a:r>
              <a:rPr lang="de-DE" dirty="0"/>
              <a:t> NAC</a:t>
            </a:r>
          </a:p>
          <a:p>
            <a:pPr marL="285750" indent="-285750">
              <a:buFontTx/>
              <a:buChar char="-"/>
            </a:pPr>
            <a:r>
              <a:rPr lang="de-DE" dirty="0" err="1"/>
              <a:t>Reproduced</a:t>
            </a:r>
            <a:r>
              <a:rPr lang="de-DE" dirty="0"/>
              <a:t> </a:t>
            </a:r>
            <a:r>
              <a:rPr lang="de-DE" dirty="0" err="1"/>
              <a:t>paper</a:t>
            </a:r>
            <a:r>
              <a:rPr lang="de-DE" dirty="0"/>
              <a:t> </a:t>
            </a:r>
            <a:r>
              <a:rPr lang="de-DE" dirty="0" err="1"/>
              <a:t>results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true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NAC and AC </a:t>
            </a:r>
            <a:r>
              <a:rPr lang="de-DE" dirty="0" err="1"/>
              <a:t>applied</a:t>
            </a:r>
            <a:r>
              <a:rPr lang="de-DE" dirty="0"/>
              <a:t> + </a:t>
            </a:r>
            <a:r>
              <a:rPr lang="de-DE" dirty="0" err="1"/>
              <a:t>extended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smaller</a:t>
            </a:r>
            <a:r>
              <a:rPr lang="de-DE" dirty="0"/>
              <a:t> </a:t>
            </a:r>
            <a:r>
              <a:rPr lang="de-DE" dirty="0" err="1"/>
              <a:t>samples</a:t>
            </a:r>
            <a:endParaRPr lang="de-DE" dirty="0"/>
          </a:p>
          <a:p>
            <a:pPr marL="742950" lvl="1" indent="-285750">
              <a:buFontTx/>
              <a:buChar char="-"/>
            </a:pPr>
            <a:r>
              <a:rPr lang="de-DE" dirty="0"/>
              <a:t>i.e. AC tau </a:t>
            </a:r>
            <a:r>
              <a:rPr lang="de-DE" dirty="0" err="1"/>
              <a:t>underestimates</a:t>
            </a:r>
            <a:r>
              <a:rPr lang="de-DE" dirty="0"/>
              <a:t> </a:t>
            </a:r>
            <a:r>
              <a:rPr lang="de-DE" dirty="0" err="1"/>
              <a:t>true</a:t>
            </a:r>
            <a:r>
              <a:rPr lang="de-DE" dirty="0"/>
              <a:t> </a:t>
            </a:r>
            <a:r>
              <a:rPr lang="de-DE" dirty="0" err="1"/>
              <a:t>dependence</a:t>
            </a:r>
            <a:r>
              <a:rPr lang="de-DE" dirty="0"/>
              <a:t> </a:t>
            </a:r>
            <a:r>
              <a:rPr lang="de-DE" dirty="0" err="1"/>
              <a:t>structure</a:t>
            </a:r>
            <a:endParaRPr lang="de-DE" dirty="0"/>
          </a:p>
          <a:p>
            <a:pPr marL="285750" indent="-285750">
              <a:buFontTx/>
              <a:buChar char="-"/>
            </a:pPr>
            <a:endParaRPr lang="de-DE" dirty="0"/>
          </a:p>
          <a:p>
            <a:pPr marL="285750" indent="-285750">
              <a:buFontTx/>
              <a:buChar char="-"/>
            </a:pPr>
            <a:endParaRPr lang="de-DE" dirty="0"/>
          </a:p>
          <a:p>
            <a:pPr marL="285750" indent="-285750">
              <a:buFontTx/>
              <a:buChar char="-"/>
            </a:pPr>
            <a:endParaRPr lang="de-DE" dirty="0"/>
          </a:p>
          <a:p>
            <a:pPr marL="285750" indent="-285750">
              <a:buFontTx/>
              <a:buChar char="-"/>
            </a:pP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true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vines</a:t>
            </a:r>
            <a:r>
              <a:rPr lang="de-DE" dirty="0"/>
              <a:t>, NACs perform </a:t>
            </a:r>
            <a:r>
              <a:rPr lang="de-DE" dirty="0" err="1"/>
              <a:t>worse</a:t>
            </a:r>
            <a:r>
              <a:rPr lang="de-DE" dirty="0"/>
              <a:t> </a:t>
            </a:r>
            <a:r>
              <a:rPr lang="de-DE" dirty="0" err="1"/>
              <a:t>depending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correlation</a:t>
            </a:r>
            <a:r>
              <a:rPr lang="de-DE" dirty="0"/>
              <a:t> </a:t>
            </a:r>
            <a:r>
              <a:rPr lang="de-DE" dirty="0" err="1"/>
              <a:t>values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vines</a:t>
            </a:r>
            <a:endParaRPr lang="de-DE" dirty="0"/>
          </a:p>
          <a:p>
            <a:pPr marL="742950" lvl="1" indent="-285750">
              <a:buFontTx/>
              <a:buChar char="-"/>
            </a:pPr>
            <a:r>
              <a:rPr lang="de-DE" dirty="0" err="1"/>
              <a:t>Reason</a:t>
            </a:r>
            <a:r>
              <a:rPr lang="de-DE" dirty="0"/>
              <a:t>: NACs </a:t>
            </a:r>
            <a:r>
              <a:rPr lang="de-DE" dirty="0" err="1"/>
              <a:t>systematically</a:t>
            </a:r>
            <a:r>
              <a:rPr lang="de-DE" dirty="0"/>
              <a:t> </a:t>
            </a:r>
            <a:r>
              <a:rPr lang="de-DE" dirty="0" err="1"/>
              <a:t>overestimate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correlation</a:t>
            </a:r>
            <a:r>
              <a:rPr lang="de-DE" dirty="0"/>
              <a:t> </a:t>
            </a:r>
            <a:r>
              <a:rPr lang="de-DE" dirty="0" err="1"/>
              <a:t>strength</a:t>
            </a:r>
            <a:endParaRPr lang="de-DE" dirty="0"/>
          </a:p>
          <a:p>
            <a:pPr marL="742950" lvl="1" indent="-285750">
              <a:buFontTx/>
              <a:buChar char="-"/>
            </a:pP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: Outer tau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closer</a:t>
            </a:r>
            <a:r>
              <a:rPr lang="de-DE" dirty="0"/>
              <a:t> to 2nd </a:t>
            </a:r>
            <a:r>
              <a:rPr lang="de-DE" dirty="0" err="1"/>
              <a:t>largest</a:t>
            </a:r>
            <a:r>
              <a:rPr lang="de-DE" dirty="0"/>
              <a:t> </a:t>
            </a:r>
            <a:r>
              <a:rPr lang="de-DE" dirty="0" err="1"/>
              <a:t>vine</a:t>
            </a:r>
            <a:r>
              <a:rPr lang="de-DE" dirty="0"/>
              <a:t> tau</a:t>
            </a:r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r>
              <a:rPr lang="de-DE" dirty="0"/>
              <a:t>LOLOLOL Slide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shit</a:t>
            </a:r>
            <a:r>
              <a:rPr lang="de-DE" dirty="0"/>
              <a:t>. Fix after </a:t>
            </a:r>
            <a:r>
              <a:rPr lang="de-DE" dirty="0" err="1"/>
              <a:t>checking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plots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not </a:t>
            </a:r>
          </a:p>
          <a:p>
            <a:pPr marL="285750" indent="-285750">
              <a:buFontTx/>
              <a:buChar char="-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754375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F5DD32EA-DC3E-4C42-4042-35276EAAB4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Grün, Schüttpelz - </a:t>
            </a:r>
            <a:r>
              <a:rPr lang="en-US"/>
              <a:t>Asymmetric copulas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6AC373E5-2AEA-9061-0487-5B00E588F9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A62A1-7D42-47F0-AE93-D891FFACD6D4}" type="slidenum">
              <a:rPr lang="de-DE" smtClean="0"/>
              <a:t>2</a:t>
            </a:fld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45DA7D28-BD90-3A84-F872-6392C485715D}"/>
              </a:ext>
            </a:extLst>
          </p:cNvPr>
          <p:cNvSpPr/>
          <p:nvPr/>
        </p:nvSpPr>
        <p:spPr>
          <a:xfrm>
            <a:off x="1" y="373487"/>
            <a:ext cx="12192000" cy="850006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5400" dirty="0" err="1"/>
              <a:t>Relevance</a:t>
            </a:r>
            <a:endParaRPr lang="de-DE" sz="5400" dirty="0"/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612D634-0F2D-C7F7-A766-221DB6E7DA01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Floods: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Among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most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severe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natural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hazards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worldwide</a:t>
            </a:r>
            <a:endParaRPr lang="de-DE" dirty="0"/>
          </a:p>
          <a:p>
            <a:pPr marL="342900" indent="-3429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Multivariate </a:t>
            </a:r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flood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analysis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Interdependence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flood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event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characteristics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Asymmetric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copula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functions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Varying strength of dependence between variables, allowing flexible modelling. </a:t>
            </a:r>
            <a:endParaRPr lang="de-DE" i="1" dirty="0">
              <a:latin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53649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7BCC56-AE5C-ADC9-E4FB-D4EC182BC2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9FC8C72D-C911-F028-E82D-EB33323188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Grün, Schüttpelz - </a:t>
            </a:r>
            <a:r>
              <a:rPr lang="en-US"/>
              <a:t>Asymmetric copulas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9A15BEA3-C1FF-EAA1-ED78-292AFB0F69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A62A1-7D42-47F0-AE93-D891FFACD6D4}" type="slidenum">
              <a:rPr lang="de-DE" smtClean="0"/>
              <a:t>20</a:t>
            </a:fld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C8315C2E-B5BD-EE4F-5791-D830358AD33D}"/>
              </a:ext>
            </a:extLst>
          </p:cNvPr>
          <p:cNvSpPr/>
          <p:nvPr/>
        </p:nvSpPr>
        <p:spPr>
          <a:xfrm>
            <a:off x="1" y="373487"/>
            <a:ext cx="12192000" cy="850006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5400" dirty="0" err="1"/>
              <a:t>Results</a:t>
            </a:r>
            <a:r>
              <a:rPr lang="de-DE" sz="5400" dirty="0"/>
              <a:t> – Visual </a:t>
            </a:r>
            <a:r>
              <a:rPr lang="de-DE" sz="5400" dirty="0" err="1"/>
              <a:t>GoF</a:t>
            </a:r>
            <a:endParaRPr lang="de-DE" sz="5400" dirty="0"/>
          </a:p>
        </p:txBody>
      </p:sp>
      <p:pic>
        <p:nvPicPr>
          <p:cNvPr id="10" name="Grafik 9" descr="Ein Bild, das Text, Screenshot, Reihe, Diagramm enthält.&#10;&#10;KI-generierte Inhalte können fehlerhaft sein.">
            <a:extLst>
              <a:ext uri="{FF2B5EF4-FFF2-40B4-BE49-F238E27FC236}">
                <a16:creationId xmlns:a16="http://schemas.microsoft.com/office/drawing/2014/main" id="{7D3428C2-F67E-C619-E088-57F5E1D5FB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0" y="1503917"/>
            <a:ext cx="9144019" cy="457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4629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D906AC-4D07-4181-0628-FE6E8E3EC9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35E0B4B5-B26A-F745-08F6-5839BE29F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Grün, Schüttpelz - </a:t>
            </a:r>
            <a:r>
              <a:rPr lang="en-US"/>
              <a:t>Asymmetric copulas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D7F14611-9ECB-E3A4-6E7A-1A1CF5D299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A62A1-7D42-47F0-AE93-D891FFACD6D4}" type="slidenum">
              <a:rPr lang="de-DE" smtClean="0"/>
              <a:t>21</a:t>
            </a:fld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BFDB0C20-F4B2-FE87-7127-C8DE6B980F42}"/>
              </a:ext>
            </a:extLst>
          </p:cNvPr>
          <p:cNvSpPr/>
          <p:nvPr/>
        </p:nvSpPr>
        <p:spPr>
          <a:xfrm>
            <a:off x="1" y="373487"/>
            <a:ext cx="12192000" cy="850006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5400" dirty="0" err="1"/>
              <a:t>Results</a:t>
            </a:r>
            <a:r>
              <a:rPr lang="de-DE" sz="5400" dirty="0"/>
              <a:t> - </a:t>
            </a:r>
            <a:r>
              <a:rPr lang="de-DE" sz="5400" dirty="0" err="1"/>
              <a:t>Taildep</a:t>
            </a:r>
            <a:endParaRPr lang="de-DE" sz="5400" dirty="0"/>
          </a:p>
        </p:txBody>
      </p:sp>
    </p:spTree>
    <p:extLst>
      <p:ext uri="{BB962C8B-B14F-4D97-AF65-F5344CB8AC3E}">
        <p14:creationId xmlns:p14="http://schemas.microsoft.com/office/powerpoint/2010/main" val="25967335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58B54B-F294-DBA9-B1DC-4F07DF320A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C2CE1CD7-43A4-E1E3-0680-034CAC517C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Grün, Schüttpelz - </a:t>
            </a:r>
            <a:r>
              <a:rPr lang="en-US"/>
              <a:t>Asymmetric copulas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5D22951-C445-831C-06D9-E7EFE985B6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A62A1-7D42-47F0-AE93-D891FFACD6D4}" type="slidenum">
              <a:rPr lang="de-DE" smtClean="0"/>
              <a:t>22</a:t>
            </a:fld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20B14DD3-1168-3705-D226-4D648098CDDC}"/>
              </a:ext>
            </a:extLst>
          </p:cNvPr>
          <p:cNvSpPr/>
          <p:nvPr/>
        </p:nvSpPr>
        <p:spPr>
          <a:xfrm>
            <a:off x="1" y="373487"/>
            <a:ext cx="12192000" cy="850006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5400" dirty="0" err="1"/>
              <a:t>Results</a:t>
            </a:r>
            <a:r>
              <a:rPr lang="de-DE" sz="5400" dirty="0"/>
              <a:t> – Connection </a:t>
            </a:r>
            <a:r>
              <a:rPr lang="de-DE" sz="5400" dirty="0" err="1"/>
              <a:t>hydro</a:t>
            </a:r>
            <a:r>
              <a:rPr lang="de-DE" sz="5400" dirty="0"/>
              <a:t> </a:t>
            </a:r>
            <a:r>
              <a:rPr lang="de-DE" sz="5400" dirty="0" err="1"/>
              <a:t>lecture</a:t>
            </a:r>
            <a:endParaRPr lang="de-DE" sz="5400" dirty="0"/>
          </a:p>
        </p:txBody>
      </p:sp>
      <p:pic>
        <p:nvPicPr>
          <p:cNvPr id="8" name="Grafik 7" descr="Ein Bild, das Text, Diagramm, Karte, Reihe enthält.&#10;&#10;KI-generierte Inhalte können fehlerhaft sein.">
            <a:extLst>
              <a:ext uri="{FF2B5EF4-FFF2-40B4-BE49-F238E27FC236}">
                <a16:creationId xmlns:a16="http://schemas.microsoft.com/office/drawing/2014/main" id="{07307024-2F34-B944-786A-1C7A5857D1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9360" y="3268717"/>
            <a:ext cx="6175267" cy="3087633"/>
          </a:xfrm>
          <a:prstGeom prst="rect">
            <a:avLst/>
          </a:prstGeom>
        </p:spPr>
      </p:pic>
      <p:pic>
        <p:nvPicPr>
          <p:cNvPr id="10" name="Grafik 9" descr="Ein Bild, das Reihe, Diagramm, parallel, Steigung enthält.&#10;&#10;KI-generierte Inhalte können fehlerhaft sein.">
            <a:extLst>
              <a:ext uri="{FF2B5EF4-FFF2-40B4-BE49-F238E27FC236}">
                <a16:creationId xmlns:a16="http://schemas.microsoft.com/office/drawing/2014/main" id="{7BC6D2F6-DB61-4A23-6C74-B37A28E8E3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73" y="1223493"/>
            <a:ext cx="6175267" cy="3087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8239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E4825C-12A8-C75E-D3A0-881D91C804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2F8B1B1B-7516-50F0-FE4F-C7D0F33AF1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Grün, Schüttpelz - </a:t>
            </a:r>
            <a:r>
              <a:rPr lang="en-US"/>
              <a:t>Asymmetric copulas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D62FB4FE-11CA-1935-DDCF-86559C6ED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A62A1-7D42-47F0-AE93-D891FFACD6D4}" type="slidenum">
              <a:rPr lang="de-DE" smtClean="0"/>
              <a:t>23</a:t>
            </a:fld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7EC93655-4C14-2CB2-E4EB-70714701BB70}"/>
              </a:ext>
            </a:extLst>
          </p:cNvPr>
          <p:cNvSpPr/>
          <p:nvPr/>
        </p:nvSpPr>
        <p:spPr>
          <a:xfrm>
            <a:off x="1" y="373487"/>
            <a:ext cx="12192000" cy="850006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5400" dirty="0" err="1"/>
              <a:t>Results</a:t>
            </a:r>
            <a:r>
              <a:rPr lang="de-DE" sz="5400" dirty="0"/>
              <a:t> – </a:t>
            </a:r>
            <a:r>
              <a:rPr lang="de-DE" sz="5400" dirty="0" err="1"/>
              <a:t>Cond</a:t>
            </a:r>
            <a:r>
              <a:rPr lang="de-DE" sz="5400" dirty="0"/>
              <a:t> </a:t>
            </a:r>
            <a:r>
              <a:rPr lang="de-DE" sz="5400" dirty="0" err="1"/>
              <a:t>distr</a:t>
            </a:r>
            <a:r>
              <a:rPr lang="de-DE" sz="5400" dirty="0"/>
              <a:t> </a:t>
            </a:r>
            <a:r>
              <a:rPr lang="de-DE" sz="5400" dirty="0" err="1"/>
              <a:t>plots</a:t>
            </a:r>
            <a:endParaRPr lang="de-DE" sz="5400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F24097AA-2929-52CA-A208-420FE0FD49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045" y="1481958"/>
            <a:ext cx="3876717" cy="2569888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91743759-8D87-36C4-BB82-AD520BA478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6563" y="1481958"/>
            <a:ext cx="4216004" cy="2787892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CBBD991F-B0C9-0E7B-C404-E06109C8A9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97404" y="3527997"/>
            <a:ext cx="4140479" cy="2690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5661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7E8433-0EB4-CB74-3CE3-64E7088578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D9C7A79F-6D3C-5E72-2F9B-02BF960FE9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Grün, Schüttpelz - </a:t>
            </a:r>
            <a:r>
              <a:rPr lang="en-US"/>
              <a:t>Asymmetric copulas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23537EC-7156-0C03-58A8-BAB21F32DF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A62A1-7D42-47F0-AE93-D891FFACD6D4}" type="slidenum">
              <a:rPr lang="de-DE" smtClean="0"/>
              <a:t>24</a:t>
            </a:fld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A2EC4B30-7F1A-F6BE-DE75-E68FD868CA6F}"/>
              </a:ext>
            </a:extLst>
          </p:cNvPr>
          <p:cNvSpPr/>
          <p:nvPr/>
        </p:nvSpPr>
        <p:spPr>
          <a:xfrm>
            <a:off x="1" y="373487"/>
            <a:ext cx="12192000" cy="850006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5400" dirty="0" err="1"/>
              <a:t>Discussion</a:t>
            </a:r>
            <a:endParaRPr lang="de-DE" sz="5400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A9471F9-4C50-7D38-EDE9-A87D3D072E95}"/>
              </a:ext>
            </a:extLst>
          </p:cNvPr>
          <p:cNvSpPr txBox="1"/>
          <p:nvPr/>
        </p:nvSpPr>
        <p:spPr>
          <a:xfrm>
            <a:off x="553173" y="1926398"/>
            <a:ext cx="110856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de-DE" dirty="0"/>
              <a:t>Analysis </a:t>
            </a:r>
            <a:r>
              <a:rPr lang="de-DE" dirty="0" err="1"/>
              <a:t>focused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on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station</a:t>
            </a:r>
            <a:r>
              <a:rPr lang="de-DE" dirty="0"/>
              <a:t> and </a:t>
            </a:r>
            <a:r>
              <a:rPr lang="de-DE" dirty="0" err="1"/>
              <a:t>we</a:t>
            </a:r>
            <a:r>
              <a:rPr lang="de-DE" dirty="0"/>
              <a:t> do not </a:t>
            </a:r>
            <a:r>
              <a:rPr lang="de-DE" dirty="0" err="1"/>
              <a:t>need</a:t>
            </a:r>
            <a:r>
              <a:rPr lang="de-DE" dirty="0"/>
              <a:t> multiple </a:t>
            </a:r>
            <a:r>
              <a:rPr lang="de-DE" dirty="0" err="1"/>
              <a:t>stations</a:t>
            </a:r>
            <a:r>
              <a:rPr lang="de-DE" dirty="0"/>
              <a:t> at all (same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paper</a:t>
            </a:r>
            <a:r>
              <a:rPr lang="de-DE" dirty="0"/>
              <a:t>)</a:t>
            </a:r>
            <a:br>
              <a:rPr lang="de-DE" dirty="0"/>
            </a:br>
            <a:r>
              <a:rPr lang="de-DE" dirty="0" err="1"/>
              <a:t>Reason</a:t>
            </a:r>
            <a:r>
              <a:rPr lang="de-DE" dirty="0"/>
              <a:t>: Lack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>
                <a:sym typeface="Wingdings" panose="05000000000000000000" pitchFamily="2" charset="2"/>
              </a:rPr>
              <a:t> </a:t>
            </a:r>
            <a:r>
              <a:rPr lang="de-DE" dirty="0" err="1">
                <a:sym typeface="Wingdings" panose="05000000000000000000" pitchFamily="2" charset="2"/>
              </a:rPr>
              <a:t>We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would</a:t>
            </a:r>
            <a:r>
              <a:rPr lang="de-DE" dirty="0">
                <a:sym typeface="Wingdings" panose="05000000000000000000" pitchFamily="2" charset="2"/>
              </a:rPr>
              <a:t> like to </a:t>
            </a:r>
            <a:r>
              <a:rPr lang="de-DE" dirty="0" err="1">
                <a:sym typeface="Wingdings" panose="05000000000000000000" pitchFamily="2" charset="2"/>
              </a:rPr>
              <a:t>apply</a:t>
            </a:r>
            <a:r>
              <a:rPr lang="de-DE" dirty="0">
                <a:sym typeface="Wingdings" panose="05000000000000000000" pitchFamily="2" charset="2"/>
              </a:rPr>
              <a:t> a GAM </a:t>
            </a:r>
            <a:r>
              <a:rPr lang="de-DE" dirty="0" err="1">
                <a:sym typeface="Wingdings" panose="05000000000000000000" pitchFamily="2" charset="2"/>
              </a:rPr>
              <a:t>model</a:t>
            </a:r>
            <a:r>
              <a:rPr lang="de-DE" dirty="0">
                <a:sym typeface="Wingdings" panose="05000000000000000000" pitchFamily="2" charset="2"/>
              </a:rPr>
              <a:t> to tau </a:t>
            </a:r>
            <a:r>
              <a:rPr lang="de-DE" dirty="0" err="1">
                <a:sym typeface="Wingdings" panose="05000000000000000000" pitchFamily="2" charset="2"/>
              </a:rPr>
              <a:t>while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fitting</a:t>
            </a:r>
            <a:r>
              <a:rPr lang="de-DE" dirty="0">
                <a:sym typeface="Wingdings" panose="05000000000000000000" pitchFamily="2" charset="2"/>
              </a:rPr>
              <a:t> a </a:t>
            </a:r>
            <a:r>
              <a:rPr lang="de-DE" dirty="0" err="1">
                <a:sym typeface="Wingdings" panose="05000000000000000000" pitchFamily="2" charset="2"/>
              </a:rPr>
              <a:t>copula</a:t>
            </a:r>
            <a:r>
              <a:rPr lang="de-DE" dirty="0">
                <a:sym typeface="Wingdings" panose="05000000000000000000" pitchFamily="2" charset="2"/>
              </a:rPr>
              <a:t> (</a:t>
            </a:r>
            <a:r>
              <a:rPr lang="de-DE" dirty="0" err="1">
                <a:sym typeface="Wingdings" panose="05000000000000000000" pitchFamily="2" charset="2"/>
              </a:rPr>
              <a:t>gamCopula</a:t>
            </a:r>
            <a:r>
              <a:rPr lang="de-DE" dirty="0">
                <a:sym typeface="Wingdings" panose="05000000000000000000" pitchFamily="2" charset="2"/>
              </a:rPr>
              <a:t>)</a:t>
            </a:r>
            <a:br>
              <a:rPr lang="de-DE" dirty="0">
                <a:sym typeface="Wingdings" panose="05000000000000000000" pitchFamily="2" charset="2"/>
              </a:rPr>
            </a:br>
            <a:r>
              <a:rPr lang="de-DE" dirty="0" err="1">
                <a:sym typeface="Wingdings" panose="05000000000000000000" pitchFamily="2" charset="2"/>
              </a:rPr>
              <a:t>For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this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purpose</a:t>
            </a:r>
            <a:r>
              <a:rPr lang="de-DE" dirty="0">
                <a:sym typeface="Wingdings" panose="05000000000000000000" pitchFamily="2" charset="2"/>
              </a:rPr>
              <a:t>, </a:t>
            </a:r>
            <a:r>
              <a:rPr lang="de-DE" dirty="0" err="1">
                <a:sym typeface="Wingdings" panose="05000000000000000000" pitchFamily="2" charset="2"/>
              </a:rPr>
              <a:t>we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require</a:t>
            </a:r>
            <a:r>
              <a:rPr lang="de-DE" dirty="0">
                <a:sym typeface="Wingdings" panose="05000000000000000000" pitchFamily="2" charset="2"/>
              </a:rPr>
              <a:t> multiple </a:t>
            </a:r>
            <a:r>
              <a:rPr lang="de-DE" dirty="0" err="1">
                <a:sym typeface="Wingdings" panose="05000000000000000000" pitchFamily="2" charset="2"/>
              </a:rPr>
              <a:t>stations</a:t>
            </a:r>
            <a:r>
              <a:rPr lang="de-DE" dirty="0">
                <a:sym typeface="Wingdings" panose="05000000000000000000" pitchFamily="2" charset="2"/>
              </a:rPr>
              <a:t>. This </a:t>
            </a:r>
            <a:r>
              <a:rPr lang="de-DE" dirty="0" err="1">
                <a:sym typeface="Wingdings" panose="05000000000000000000" pitchFamily="2" charset="2"/>
              </a:rPr>
              <a:t>is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more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of</a:t>
            </a:r>
            <a:r>
              <a:rPr lang="de-DE" dirty="0">
                <a:sym typeface="Wingdings" panose="05000000000000000000" pitchFamily="2" charset="2"/>
              </a:rPr>
              <a:t> an </a:t>
            </a:r>
            <a:r>
              <a:rPr lang="de-DE" dirty="0" err="1">
                <a:sym typeface="Wingdings" panose="05000000000000000000" pitchFamily="2" charset="2"/>
              </a:rPr>
              <a:t>outlook</a:t>
            </a:r>
            <a:r>
              <a:rPr lang="de-DE" dirty="0">
                <a:sym typeface="Wingdings" panose="05000000000000000000" pitchFamily="2" charset="2"/>
              </a:rPr>
              <a:t> + </a:t>
            </a:r>
            <a:r>
              <a:rPr lang="de-DE" dirty="0" err="1">
                <a:sym typeface="Wingdings" panose="05000000000000000000" pitchFamily="2" charset="2"/>
              </a:rPr>
              <a:t>reason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why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we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introduced</a:t>
            </a:r>
            <a:r>
              <a:rPr lang="de-DE" dirty="0">
                <a:sym typeface="Wingdings" panose="05000000000000000000" pitchFamily="2" charset="2"/>
              </a:rPr>
              <a:t> multiple </a:t>
            </a:r>
            <a:r>
              <a:rPr lang="de-DE" dirty="0" err="1">
                <a:sym typeface="Wingdings" panose="05000000000000000000" pitchFamily="2" charset="2"/>
              </a:rPr>
              <a:t>stations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tho</a:t>
            </a:r>
            <a:r>
              <a:rPr lang="de-DE" dirty="0">
                <a:sym typeface="Wingdings" panose="05000000000000000000" pitchFamily="2" charset="2"/>
              </a:rPr>
              <a:t>….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530174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E29D94-8035-7371-6876-D32A4FD563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C41BD31D-388B-EBE2-9A3C-B2F76782BF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Grün, Schüttpelz - </a:t>
            </a:r>
            <a:r>
              <a:rPr lang="en-US"/>
              <a:t>Asymmetric copulas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C2C9EA4-5CDD-8D8E-1268-C97E092D88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A62A1-7D42-47F0-AE93-D891FFACD6D4}" type="slidenum">
              <a:rPr lang="de-DE" smtClean="0"/>
              <a:t>25</a:t>
            </a:fld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B810DF83-1E75-126C-565E-A8BE41E260B7}"/>
              </a:ext>
            </a:extLst>
          </p:cNvPr>
          <p:cNvSpPr/>
          <p:nvPr/>
        </p:nvSpPr>
        <p:spPr>
          <a:xfrm>
            <a:off x="1" y="373487"/>
            <a:ext cx="12192000" cy="850006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5400" dirty="0"/>
              <a:t>Summary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DA71C66B-719A-AE71-ED07-B20850BDB912}"/>
              </a:ext>
            </a:extLst>
          </p:cNvPr>
          <p:cNvSpPr txBox="1"/>
          <p:nvPr/>
        </p:nvSpPr>
        <p:spPr>
          <a:xfrm>
            <a:off x="553173" y="1926398"/>
            <a:ext cx="110856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de-DE" dirty="0"/>
              <a:t>Simulation: </a:t>
            </a:r>
          </a:p>
          <a:p>
            <a:pPr marL="742950" lvl="1" indent="-285750">
              <a:buFontTx/>
              <a:buChar char="-"/>
            </a:pPr>
            <a:r>
              <a:rPr lang="de-DE" dirty="0"/>
              <a:t>NACs </a:t>
            </a:r>
            <a:r>
              <a:rPr lang="de-DE" dirty="0" err="1"/>
              <a:t>overestimate</a:t>
            </a:r>
            <a:r>
              <a:rPr lang="de-DE" dirty="0"/>
              <a:t> </a:t>
            </a:r>
            <a:r>
              <a:rPr lang="de-DE" dirty="0" err="1"/>
              <a:t>dependence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true</a:t>
            </a:r>
            <a:r>
              <a:rPr lang="de-DE" dirty="0"/>
              <a:t> Vines</a:t>
            </a:r>
          </a:p>
        </p:txBody>
      </p:sp>
    </p:spTree>
    <p:extLst>
      <p:ext uri="{BB962C8B-B14F-4D97-AF65-F5344CB8AC3E}">
        <p14:creationId xmlns:p14="http://schemas.microsoft.com/office/powerpoint/2010/main" val="36026396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3407D3-1613-236F-A82A-483537C7AF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CE64DEB3-F2A1-EA1C-549E-F6ED2412AC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Grün, Schüttpelz - </a:t>
            </a:r>
            <a:r>
              <a:rPr lang="en-US"/>
              <a:t>Asymmetric copulas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8B587F56-4847-0B95-DC71-24EA4628A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A62A1-7D42-47F0-AE93-D891FFACD6D4}" type="slidenum">
              <a:rPr lang="de-DE" smtClean="0"/>
              <a:t>26</a:t>
            </a:fld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055DD809-A8EB-C34A-1D24-0E537F820C31}"/>
              </a:ext>
            </a:extLst>
          </p:cNvPr>
          <p:cNvSpPr/>
          <p:nvPr/>
        </p:nvSpPr>
        <p:spPr>
          <a:xfrm>
            <a:off x="1" y="373487"/>
            <a:ext cx="12192000" cy="850006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5400" dirty="0"/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12763927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545FD7-BF0D-A39B-FDF9-AA2096C693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Ein Bild, das Text, Screenshot, Diagramm, Muster enthält.&#10;&#10;KI-generierte Inhalte können fehlerhaft sein.">
            <a:extLst>
              <a:ext uri="{FF2B5EF4-FFF2-40B4-BE49-F238E27FC236}">
                <a16:creationId xmlns:a16="http://schemas.microsoft.com/office/drawing/2014/main" id="{5D8A9EBB-34BB-0717-9559-9945ACDF03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0" y="1503917"/>
            <a:ext cx="9144019" cy="4572009"/>
          </a:xfrm>
          <a:prstGeom prst="rect">
            <a:avLst/>
          </a:prstGeom>
        </p:spPr>
      </p:pic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06456D93-EFF2-8325-EDDB-F49E037498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Grün, Schüttpelz - </a:t>
            </a:r>
            <a:r>
              <a:rPr lang="en-US"/>
              <a:t>Asymmetric copulas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DBED8403-9FE2-A175-E02E-EBEEFB45F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A62A1-7D42-47F0-AE93-D891FFACD6D4}" type="slidenum">
              <a:rPr lang="de-DE" smtClean="0"/>
              <a:t>27</a:t>
            </a:fld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F261F444-F09A-666B-2BD8-E9CB7C86BD39}"/>
              </a:ext>
            </a:extLst>
          </p:cNvPr>
          <p:cNvSpPr/>
          <p:nvPr/>
        </p:nvSpPr>
        <p:spPr>
          <a:xfrm>
            <a:off x="1" y="373487"/>
            <a:ext cx="12192000" cy="850006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5400" dirty="0"/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36063058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411112-01E8-EEBC-9CB7-BC03570622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8DC25F38-FF58-5F99-7259-3E31F1D4E6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89" y="1644129"/>
            <a:ext cx="9144019" cy="4572009"/>
          </a:xfrm>
          <a:prstGeom prst="rect">
            <a:avLst/>
          </a:prstGeom>
        </p:spPr>
      </p:pic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445B2973-4349-1AE3-299D-44415B82ED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Grün, Schüttpelz - </a:t>
            </a:r>
            <a:r>
              <a:rPr lang="en-US"/>
              <a:t>Asymmetric copulas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24D61DF8-1F53-2E60-F084-8F1542F2F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A62A1-7D42-47F0-AE93-D891FFACD6D4}" type="slidenum">
              <a:rPr lang="de-DE" smtClean="0"/>
              <a:t>28</a:t>
            </a:fld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D7D29635-7C5C-6456-9C94-1D81BDAD7C3B}"/>
              </a:ext>
            </a:extLst>
          </p:cNvPr>
          <p:cNvSpPr/>
          <p:nvPr/>
        </p:nvSpPr>
        <p:spPr>
          <a:xfrm>
            <a:off x="1" y="373487"/>
            <a:ext cx="12192000" cy="850006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5400" dirty="0"/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41348916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2105FE-9503-9A25-D27E-7CBFEC16DC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67713E0F-159F-2B51-613F-72383DCB23C9}"/>
              </a:ext>
            </a:extLst>
          </p:cNvPr>
          <p:cNvSpPr/>
          <p:nvPr/>
        </p:nvSpPr>
        <p:spPr>
          <a:xfrm>
            <a:off x="1" y="373487"/>
            <a:ext cx="12192000" cy="850006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5400" dirty="0"/>
              <a:t>Appendix - PIT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C8CE919A-12FF-3F5D-C3D7-D2C9BD3A9E5F}"/>
              </a:ext>
            </a:extLst>
          </p:cNvPr>
          <p:cNvSpPr/>
          <p:nvPr/>
        </p:nvSpPr>
        <p:spPr>
          <a:xfrm>
            <a:off x="1707121" y="1675226"/>
            <a:ext cx="8777757" cy="4394199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881844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5E0CC235-D65B-C47B-F4CD-887A021F13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Grün, Schüttpelz - </a:t>
            </a:r>
            <a:r>
              <a:rPr lang="en-US"/>
              <a:t>Asymmetric copulas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E6277CB7-E552-1424-31C2-185FA8139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A62A1-7D42-47F0-AE93-D891FFACD6D4}" type="slidenum">
              <a:rPr lang="de-DE" smtClean="0"/>
              <a:t>3</a:t>
            </a:fld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FCBBA31-858A-792C-8F6E-88EA3931695F}"/>
              </a:ext>
            </a:extLst>
          </p:cNvPr>
          <p:cNvSpPr/>
          <p:nvPr/>
        </p:nvSpPr>
        <p:spPr>
          <a:xfrm>
            <a:off x="1" y="373487"/>
            <a:ext cx="12192000" cy="850006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5400" dirty="0" err="1"/>
              <a:t>Dependence</a:t>
            </a:r>
            <a:r>
              <a:rPr lang="de-DE" sz="5400" dirty="0"/>
              <a:t> </a:t>
            </a:r>
            <a:r>
              <a:rPr lang="de-DE" sz="5400" dirty="0" err="1"/>
              <a:t>Structure</a:t>
            </a:r>
            <a:endParaRPr lang="de-DE" sz="5400" dirty="0"/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07E54C30-37FF-602D-68B1-BF7C07F68C81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Relevant Variables: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Flood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peak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(P), Duration (D), Volume (V). </a:t>
            </a:r>
            <a:endParaRPr lang="de-DE" dirty="0"/>
          </a:p>
          <a:p>
            <a:pPr marL="342900" indent="-3429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Influences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 on </a:t>
            </a:r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Dependencies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P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affects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dependence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structure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between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D &amp; V</a:t>
            </a:r>
            <a:endParaRPr lang="de-DE" dirty="0"/>
          </a:p>
          <a:p>
            <a:pPr marL="342900" indent="-3429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Relevant </a:t>
            </a:r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Influences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Portray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multivariate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dependencies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accurate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manner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l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de-DE" i="1" dirty="0">
              <a:latin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69313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C54217-3A36-71A1-968F-30CB583C5D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F9F4E54D-B95F-B7E6-CDEC-DF2C359352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Grün, Schüttpelz - </a:t>
            </a:r>
            <a:r>
              <a:rPr lang="en-US"/>
              <a:t>Asymmetric copulas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3C970255-9E57-2422-C600-2ACFBA56D9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A62A1-7D42-47F0-AE93-D891FFACD6D4}" type="slidenum">
              <a:rPr lang="de-DE" smtClean="0"/>
              <a:t>30</a:t>
            </a:fld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8BDB543D-900F-B6F5-0AFC-6656CF7FF96E}"/>
              </a:ext>
            </a:extLst>
          </p:cNvPr>
          <p:cNvSpPr/>
          <p:nvPr/>
        </p:nvSpPr>
        <p:spPr>
          <a:xfrm>
            <a:off x="1" y="373487"/>
            <a:ext cx="12192000" cy="850006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5400" dirty="0"/>
              <a:t>Simulation – NAC DGP</a:t>
            </a:r>
          </a:p>
        </p:txBody>
      </p:sp>
      <p:pic>
        <p:nvPicPr>
          <p:cNvPr id="14" name="Grafik 13" descr="Ein Bild, das Text, Diagramm, Screenshot enthält.&#10;&#10;KI-generierte Inhalte können fehlerhaft sein.">
            <a:extLst>
              <a:ext uri="{FF2B5EF4-FFF2-40B4-BE49-F238E27FC236}">
                <a16:creationId xmlns:a16="http://schemas.microsoft.com/office/drawing/2014/main" id="{AA1B90D9-A971-F69D-706E-50EADEB36B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0" y="1503917"/>
            <a:ext cx="9144019" cy="457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0931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219E57-4B6D-F30A-0D0E-925450316E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61B94E22-513E-2026-B215-12DF6C1CA3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Grün, Schüttpelz - </a:t>
            </a:r>
            <a:r>
              <a:rPr lang="en-US"/>
              <a:t>Asymmetric copulas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2045F249-9CA1-9478-92CB-5EFED5B6CA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A62A1-7D42-47F0-AE93-D891FFACD6D4}" type="slidenum">
              <a:rPr lang="de-DE" smtClean="0"/>
              <a:t>31</a:t>
            </a:fld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065E08C7-31DC-E6C0-D7E7-B0B0D6458F16}"/>
              </a:ext>
            </a:extLst>
          </p:cNvPr>
          <p:cNvSpPr/>
          <p:nvPr/>
        </p:nvSpPr>
        <p:spPr>
          <a:xfrm>
            <a:off x="1" y="373487"/>
            <a:ext cx="12192000" cy="850006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5400" dirty="0"/>
              <a:t>Simulation – NAC DGP</a:t>
            </a:r>
          </a:p>
        </p:txBody>
      </p:sp>
      <p:pic>
        <p:nvPicPr>
          <p:cNvPr id="6" name="Grafik 5" descr="Ein Bild, das Screenshot, Farbigkeit, Reihe enthält.&#10;&#10;KI-generierte Inhalte können fehlerhaft sein.">
            <a:extLst>
              <a:ext uri="{FF2B5EF4-FFF2-40B4-BE49-F238E27FC236}">
                <a16:creationId xmlns:a16="http://schemas.microsoft.com/office/drawing/2014/main" id="{0887C86A-8D3D-8AC7-6798-5BF6D536A5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0" y="1503917"/>
            <a:ext cx="9144019" cy="457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1285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1A66AB-9FE2-F8C2-0E9A-E1F6333D37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31A0F33C-1C73-C2A2-0AAC-A83A08DC3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Grün, Schüttpelz - </a:t>
            </a:r>
            <a:r>
              <a:rPr lang="en-US"/>
              <a:t>Asymmetric copulas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9F58636B-1574-3603-14E1-2503F641A7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A62A1-7D42-47F0-AE93-D891FFACD6D4}" type="slidenum">
              <a:rPr lang="de-DE" smtClean="0"/>
              <a:t>32</a:t>
            </a:fld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56DC61FE-A56A-772C-C002-3177F23F5ED0}"/>
              </a:ext>
            </a:extLst>
          </p:cNvPr>
          <p:cNvSpPr/>
          <p:nvPr/>
        </p:nvSpPr>
        <p:spPr>
          <a:xfrm>
            <a:off x="1" y="373487"/>
            <a:ext cx="12192000" cy="850006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5400" dirty="0"/>
              <a:t>Simulation – Vine DGP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6A3B86B5-8970-4CB6-A021-4983C4E215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0" y="1503917"/>
            <a:ext cx="9144019" cy="457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0600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71FFE0-3229-BD89-0D69-EB6DBBD004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2ABD50C5-D5DD-2C6E-9336-FD47736061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Grün, Schüttpelz - </a:t>
            </a:r>
            <a:r>
              <a:rPr lang="en-US"/>
              <a:t>Asymmetric copulas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4DCEDF8-8E36-AB6B-9620-28A1829644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A62A1-7D42-47F0-AE93-D891FFACD6D4}" type="slidenum">
              <a:rPr lang="de-DE" smtClean="0"/>
              <a:t>33</a:t>
            </a:fld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1FA9C194-DE7C-0275-C997-847E3839DFAB}"/>
              </a:ext>
            </a:extLst>
          </p:cNvPr>
          <p:cNvSpPr/>
          <p:nvPr/>
        </p:nvSpPr>
        <p:spPr>
          <a:xfrm>
            <a:off x="1" y="373487"/>
            <a:ext cx="12192000" cy="850006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5400" dirty="0"/>
              <a:t>Simulation – Vine DGP</a:t>
            </a:r>
          </a:p>
        </p:txBody>
      </p:sp>
      <p:pic>
        <p:nvPicPr>
          <p:cNvPr id="6" name="Grafik 5" descr="Ein Bild, das Text, Screenshot, parallel, Farbigkeit enthält.&#10;&#10;KI-generierte Inhalte können fehlerhaft sein.">
            <a:extLst>
              <a:ext uri="{FF2B5EF4-FFF2-40B4-BE49-F238E27FC236}">
                <a16:creationId xmlns:a16="http://schemas.microsoft.com/office/drawing/2014/main" id="{4316B72C-D776-7AE8-E526-319C9E639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0" y="1503917"/>
            <a:ext cx="9144019" cy="457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2582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885CE3-D756-8F6F-509D-E16E5DC618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8C06AFFF-77F1-F56E-1565-7EF0F0CC08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Grün, Schüttpelz - </a:t>
            </a:r>
            <a:r>
              <a:rPr lang="en-US"/>
              <a:t>Asymmetric copulas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2A76FBC9-5A2D-C32C-746F-47A73E422B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A62A1-7D42-47F0-AE93-D891FFACD6D4}" type="slidenum">
              <a:rPr lang="de-DE" smtClean="0"/>
              <a:t>34</a:t>
            </a:fld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22045DF-86F0-60AD-7969-D62B0187BDBF}"/>
              </a:ext>
            </a:extLst>
          </p:cNvPr>
          <p:cNvSpPr/>
          <p:nvPr/>
        </p:nvSpPr>
        <p:spPr>
          <a:xfrm>
            <a:off x="1" y="373487"/>
            <a:ext cx="12192000" cy="850006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5400" dirty="0"/>
              <a:t>Simulation – Vine DGP</a:t>
            </a:r>
          </a:p>
        </p:txBody>
      </p:sp>
      <p:pic>
        <p:nvPicPr>
          <p:cNvPr id="6" name="Grafik 5" descr="Ein Bild, das Text, Screenshot, Diagramm, Zahl enthält.&#10;&#10;KI-generierte Inhalte können fehlerhaft sein.">
            <a:extLst>
              <a:ext uri="{FF2B5EF4-FFF2-40B4-BE49-F238E27FC236}">
                <a16:creationId xmlns:a16="http://schemas.microsoft.com/office/drawing/2014/main" id="{D6F77988-A71C-FBC4-7DC1-C914B3F5E9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0" y="1503917"/>
            <a:ext cx="9144019" cy="457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5640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DA3B0E-730D-7148-71C0-F6594F8258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49977421-01A2-5533-61FD-E7CDF5B3EF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Grün, Schüttpelz - </a:t>
            </a:r>
            <a:r>
              <a:rPr lang="en-US"/>
              <a:t>Asymmetric copulas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5C8AFDDE-46C3-8061-E432-CC0BAB004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A62A1-7D42-47F0-AE93-D891FFACD6D4}" type="slidenum">
              <a:rPr lang="de-DE" smtClean="0"/>
              <a:t>4</a:t>
            </a:fld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273C8AB-C8C9-3490-4481-10BB0B4BC495}"/>
              </a:ext>
            </a:extLst>
          </p:cNvPr>
          <p:cNvSpPr/>
          <p:nvPr/>
        </p:nvSpPr>
        <p:spPr>
          <a:xfrm>
            <a:off x="1" y="373487"/>
            <a:ext cx="12192000" cy="850006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5400" dirty="0"/>
              <a:t>Data - </a:t>
            </a:r>
            <a:r>
              <a:rPr lang="de-DE" sz="5400" dirty="0" err="1"/>
              <a:t>Selection</a:t>
            </a:r>
            <a:endParaRPr lang="de-DE" sz="5400" dirty="0"/>
          </a:p>
        </p:txBody>
      </p:sp>
      <p:pic>
        <p:nvPicPr>
          <p:cNvPr id="19" name="Grafik 18" descr="Ein Bild, das Karte, Text, Atlas enthält.&#10;&#10;KI-generierte Inhalte können fehlerhaft sein.">
            <a:extLst>
              <a:ext uri="{FF2B5EF4-FFF2-40B4-BE49-F238E27FC236}">
                <a16:creationId xmlns:a16="http://schemas.microsoft.com/office/drawing/2014/main" id="{16CA8C3C-0B24-8571-04D6-46FF1B3638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7515" y="1404341"/>
            <a:ext cx="6236970" cy="4989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6102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A94BD176-9B35-9CCC-FCC1-3E327E75C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Grün, Schüttpelz - </a:t>
            </a:r>
            <a:r>
              <a:rPr lang="en-US"/>
              <a:t>Asymmetric copulas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545154F-865E-9AB5-5C70-F3976F06B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A62A1-7D42-47F0-AE93-D891FFACD6D4}" type="slidenum">
              <a:rPr lang="de-DE" smtClean="0"/>
              <a:t>5</a:t>
            </a:fld>
            <a:endParaRPr lang="de-DE"/>
          </a:p>
        </p:txBody>
      </p:sp>
      <p:pic>
        <p:nvPicPr>
          <p:cNvPr id="4" name="Grafik 3" descr="Ein Bild, das Karte, Text, Atlas enthält.&#10;&#10;KI-generierte Inhalte können fehlerhaft sein.">
            <a:extLst>
              <a:ext uri="{FF2B5EF4-FFF2-40B4-BE49-F238E27FC236}">
                <a16:creationId xmlns:a16="http://schemas.microsoft.com/office/drawing/2014/main" id="{9BC96D3F-C425-238B-A62F-338EF280A9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7515" y="1404341"/>
            <a:ext cx="6236970" cy="4989576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843B2D16-44AA-6F3B-DDBF-29A2FC707128}"/>
              </a:ext>
            </a:extLst>
          </p:cNvPr>
          <p:cNvSpPr/>
          <p:nvPr/>
        </p:nvSpPr>
        <p:spPr>
          <a:xfrm>
            <a:off x="1" y="373487"/>
            <a:ext cx="12192000" cy="850006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5400" dirty="0"/>
              <a:t>Data - </a:t>
            </a:r>
            <a:r>
              <a:rPr lang="de-DE" sz="5400" dirty="0" err="1"/>
              <a:t>Selection</a:t>
            </a:r>
            <a:endParaRPr lang="de-DE" sz="5400" dirty="0"/>
          </a:p>
        </p:txBody>
      </p:sp>
    </p:spTree>
    <p:extLst>
      <p:ext uri="{BB962C8B-B14F-4D97-AF65-F5344CB8AC3E}">
        <p14:creationId xmlns:p14="http://schemas.microsoft.com/office/powerpoint/2010/main" val="30594353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08F9F4-693A-B697-3738-96BEC19FF3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06313E43-2C8E-FC73-977F-5B37ED5C0C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Grün, Schüttpelz - </a:t>
            </a:r>
            <a:r>
              <a:rPr lang="en-US"/>
              <a:t>Asymmetric copulas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DC828714-726E-F8C6-A366-78C383645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A62A1-7D42-47F0-AE93-D891FFACD6D4}" type="slidenum">
              <a:rPr lang="de-DE" smtClean="0"/>
              <a:t>6</a:t>
            </a:fld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AD55F7F-FCB0-3DF5-E67A-F75F33EEB99A}"/>
              </a:ext>
            </a:extLst>
          </p:cNvPr>
          <p:cNvSpPr/>
          <p:nvPr/>
        </p:nvSpPr>
        <p:spPr>
          <a:xfrm>
            <a:off x="1" y="373487"/>
            <a:ext cx="12192000" cy="850006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5400" dirty="0"/>
              <a:t>Data – Munich Station</a:t>
            </a:r>
          </a:p>
        </p:txBody>
      </p:sp>
      <p:pic>
        <p:nvPicPr>
          <p:cNvPr id="9" name="Grafik 8" descr="Ein Bild, das Text, Screenshot, Reihe, Schrift enthält.&#10;&#10;KI-generierte Inhalte können fehlerhaft sein.">
            <a:extLst>
              <a:ext uri="{FF2B5EF4-FFF2-40B4-BE49-F238E27FC236}">
                <a16:creationId xmlns:a16="http://schemas.microsoft.com/office/drawing/2014/main" id="{4EA8D880-E985-2AB4-528E-2EB9AD534D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0" y="1503917"/>
            <a:ext cx="9144019" cy="457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0281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BEA948-652F-B0E9-CF94-3153A79CD8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278E4AB9-92EF-467B-75F4-6BA4990800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Grün, Schüttpelz - </a:t>
            </a:r>
            <a:r>
              <a:rPr lang="en-US"/>
              <a:t>Asymmetric copulas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5BF22E7-3CF8-1EF3-2869-06E795DF69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A62A1-7D42-47F0-AE93-D891FFACD6D4}" type="slidenum">
              <a:rPr lang="de-DE" smtClean="0"/>
              <a:t>7</a:t>
            </a:fld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C5B5406B-56B4-C2B7-AF00-F9D10C52220D}"/>
              </a:ext>
            </a:extLst>
          </p:cNvPr>
          <p:cNvSpPr/>
          <p:nvPr/>
        </p:nvSpPr>
        <p:spPr>
          <a:xfrm>
            <a:off x="1" y="373487"/>
            <a:ext cx="12192000" cy="850006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5400" dirty="0"/>
              <a:t>Data – Munich Station</a:t>
            </a:r>
          </a:p>
        </p:txBody>
      </p:sp>
      <p:pic>
        <p:nvPicPr>
          <p:cNvPr id="8" name="Grafik 7" descr="Ein Bild, das Text, Schrift, Diagramm, Screenshot enthält.&#10;&#10;KI-generierte Inhalte können fehlerhaft sein.">
            <a:extLst>
              <a:ext uri="{FF2B5EF4-FFF2-40B4-BE49-F238E27FC236}">
                <a16:creationId xmlns:a16="http://schemas.microsoft.com/office/drawing/2014/main" id="{404C6480-69C0-896D-ED7A-31B2C23F14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0" y="1503917"/>
            <a:ext cx="9144019" cy="457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9197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29B6A8-3DC8-0ECF-9464-5876D22E67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ACAF46A7-CD95-ABA1-EC45-D8FF785139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Grün, Schüttpelz - </a:t>
            </a:r>
            <a:r>
              <a:rPr lang="en-US"/>
              <a:t>Asymmetric copulas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BBBDC48-11F0-FA7E-C0C7-9EF6B70DA1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A62A1-7D42-47F0-AE93-D891FFACD6D4}" type="slidenum">
              <a:rPr lang="de-DE" smtClean="0"/>
              <a:t>8</a:t>
            </a:fld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93EBB74B-821F-C6BA-3960-DB9AD1209EAE}"/>
              </a:ext>
            </a:extLst>
          </p:cNvPr>
          <p:cNvSpPr/>
          <p:nvPr/>
        </p:nvSpPr>
        <p:spPr>
          <a:xfrm>
            <a:off x="1" y="373487"/>
            <a:ext cx="12192000" cy="850006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5400" dirty="0"/>
              <a:t>Data – Munich Station</a:t>
            </a:r>
          </a:p>
        </p:txBody>
      </p:sp>
      <p:pic>
        <p:nvPicPr>
          <p:cNvPr id="6" name="Grafik 5" descr="Ein Bild, das Text, Diagramm, Reihe, Screenshot enthält.&#10;&#10;KI-generierte Inhalte können fehlerhaft sein.">
            <a:extLst>
              <a:ext uri="{FF2B5EF4-FFF2-40B4-BE49-F238E27FC236}">
                <a16:creationId xmlns:a16="http://schemas.microsoft.com/office/drawing/2014/main" id="{4EDE2A48-163C-AF1F-7B28-45A12DFD01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0" y="1503917"/>
            <a:ext cx="9144019" cy="457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7518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A26E5F-9FD2-C992-B26D-E873F0A6AA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 descr="Ein Bild, das Text, Screenshot, Diagramm enthält.&#10;&#10;KI-generierte Inhalte können fehlerhaft sein.">
            <a:extLst>
              <a:ext uri="{FF2B5EF4-FFF2-40B4-BE49-F238E27FC236}">
                <a16:creationId xmlns:a16="http://schemas.microsoft.com/office/drawing/2014/main" id="{99AE6932-5CB5-1874-241A-62ED390100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0" y="1503917"/>
            <a:ext cx="9144019" cy="4572009"/>
          </a:xfrm>
          <a:prstGeom prst="rect">
            <a:avLst/>
          </a:prstGeom>
        </p:spPr>
      </p:pic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939A2A0C-B06A-A62E-9435-DEFAE70E69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Grün, Schüttpelz - </a:t>
            </a:r>
            <a:r>
              <a:rPr lang="en-US"/>
              <a:t>Asymmetric copulas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639F398-464A-130F-53AC-5126C02659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A62A1-7D42-47F0-AE93-D891FFACD6D4}" type="slidenum">
              <a:rPr lang="de-DE" smtClean="0"/>
              <a:t>9</a:t>
            </a:fld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20D6780-2769-EBE0-E8C4-8B74EF69652C}"/>
              </a:ext>
            </a:extLst>
          </p:cNvPr>
          <p:cNvSpPr/>
          <p:nvPr/>
        </p:nvSpPr>
        <p:spPr>
          <a:xfrm>
            <a:off x="1" y="373487"/>
            <a:ext cx="12192000" cy="850006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5400" dirty="0"/>
              <a:t>Data – Munich Station</a:t>
            </a:r>
          </a:p>
        </p:txBody>
      </p:sp>
    </p:spTree>
    <p:extLst>
      <p:ext uri="{BB962C8B-B14F-4D97-AF65-F5344CB8AC3E}">
        <p14:creationId xmlns:p14="http://schemas.microsoft.com/office/powerpoint/2010/main" val="27311813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3648</Words>
  <Application>Microsoft Office PowerPoint</Application>
  <PresentationFormat>Breitbild</PresentationFormat>
  <Paragraphs>464</Paragraphs>
  <Slides>34</Slides>
  <Notes>30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34</vt:i4>
      </vt:variant>
    </vt:vector>
  </HeadingPairs>
  <TitlesOfParts>
    <vt:vector size="39" baseType="lpstr">
      <vt:lpstr>Aptos</vt:lpstr>
      <vt:lpstr>Arial</vt:lpstr>
      <vt:lpstr>Cambria Math</vt:lpstr>
      <vt:lpstr>Wingdings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Schüttpelz, Robin</dc:creator>
  <cp:lastModifiedBy>Robin Schuettpelz</cp:lastModifiedBy>
  <cp:revision>216</cp:revision>
  <dcterms:created xsi:type="dcterms:W3CDTF">2025-01-12T17:57:38Z</dcterms:created>
  <dcterms:modified xsi:type="dcterms:W3CDTF">2025-03-15T23:34:04Z</dcterms:modified>
</cp:coreProperties>
</file>